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7" r:id="rId2"/>
    <p:sldId id="288" r:id="rId3"/>
    <p:sldId id="334" r:id="rId4"/>
    <p:sldId id="338" r:id="rId5"/>
    <p:sldId id="335" r:id="rId6"/>
    <p:sldId id="336" r:id="rId7"/>
    <p:sldId id="337" r:id="rId8"/>
    <p:sldId id="339" r:id="rId9"/>
    <p:sldId id="340" r:id="rId10"/>
    <p:sldId id="343" r:id="rId11"/>
    <p:sldId id="341" r:id="rId12"/>
    <p:sldId id="342" r:id="rId13"/>
    <p:sldId id="344" r:id="rId14"/>
    <p:sldId id="345" r:id="rId15"/>
    <p:sldId id="350" r:id="rId16"/>
    <p:sldId id="346" r:id="rId17"/>
    <p:sldId id="351" r:id="rId18"/>
    <p:sldId id="347" r:id="rId19"/>
    <p:sldId id="348" r:id="rId20"/>
    <p:sldId id="349" r:id="rId21"/>
    <p:sldId id="352" r:id="rId22"/>
    <p:sldId id="356" r:id="rId23"/>
    <p:sldId id="357" r:id="rId24"/>
    <p:sldId id="353" r:id="rId25"/>
    <p:sldId id="358" r:id="rId26"/>
    <p:sldId id="355" r:id="rId27"/>
    <p:sldId id="359" r:id="rId28"/>
    <p:sldId id="360" r:id="rId29"/>
    <p:sldId id="361" r:id="rId30"/>
    <p:sldId id="362" r:id="rId31"/>
    <p:sldId id="364" r:id="rId32"/>
    <p:sldId id="365" r:id="rId33"/>
    <p:sldId id="366" r:id="rId34"/>
    <p:sldId id="367" r:id="rId35"/>
    <p:sldId id="368" r:id="rId36"/>
    <p:sldId id="369" r:id="rId37"/>
    <p:sldId id="370" r:id="rId38"/>
    <p:sldId id="371"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5FF2ED-5567-445A-B3E0-3393544B04A6}" v="675" dt="2022-05-11T04:00:20.3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181" autoAdjust="0"/>
    <p:restoredTop sz="93619" autoAdjust="0"/>
  </p:normalViewPr>
  <p:slideViewPr>
    <p:cSldViewPr snapToGrid="0">
      <p:cViewPr varScale="1">
        <p:scale>
          <a:sx n="150" d="100"/>
          <a:sy n="150" d="100"/>
        </p:scale>
        <p:origin x="704"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presProps" Target="presProps.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2.jpe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66E1FD-E7A0-497B-BBC0-740BAAC97C64}" type="datetimeFigureOut">
              <a:rPr lang="en-PH" smtClean="0"/>
              <a:t>2/22/24</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90CCE9-4AAE-4E1F-85AD-521A406D6524}" type="slidenum">
              <a:rPr lang="en-PH" smtClean="0"/>
              <a:t>‹#›</a:t>
            </a:fld>
            <a:endParaRPr lang="en-PH"/>
          </a:p>
        </p:txBody>
      </p:sp>
    </p:spTree>
    <p:extLst>
      <p:ext uri="{BB962C8B-B14F-4D97-AF65-F5344CB8AC3E}">
        <p14:creationId xmlns:p14="http://schemas.microsoft.com/office/powerpoint/2010/main" val="1559855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a:t>
            </a:fld>
            <a:endParaRPr lang="en-PH"/>
          </a:p>
        </p:txBody>
      </p:sp>
    </p:spTree>
    <p:extLst>
      <p:ext uri="{BB962C8B-B14F-4D97-AF65-F5344CB8AC3E}">
        <p14:creationId xmlns:p14="http://schemas.microsoft.com/office/powerpoint/2010/main" val="3373349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16</a:t>
            </a:fld>
            <a:endParaRPr lang="en-PH"/>
          </a:p>
        </p:txBody>
      </p:sp>
    </p:spTree>
    <p:extLst>
      <p:ext uri="{BB962C8B-B14F-4D97-AF65-F5344CB8AC3E}">
        <p14:creationId xmlns:p14="http://schemas.microsoft.com/office/powerpoint/2010/main" val="1266298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17</a:t>
            </a:fld>
            <a:endParaRPr lang="en-PH"/>
          </a:p>
        </p:txBody>
      </p:sp>
    </p:spTree>
    <p:extLst>
      <p:ext uri="{BB962C8B-B14F-4D97-AF65-F5344CB8AC3E}">
        <p14:creationId xmlns:p14="http://schemas.microsoft.com/office/powerpoint/2010/main" val="4132932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18</a:t>
            </a:fld>
            <a:endParaRPr lang="en-PH"/>
          </a:p>
        </p:txBody>
      </p:sp>
    </p:spTree>
    <p:extLst>
      <p:ext uri="{BB962C8B-B14F-4D97-AF65-F5344CB8AC3E}">
        <p14:creationId xmlns:p14="http://schemas.microsoft.com/office/powerpoint/2010/main" val="39441074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19</a:t>
            </a:fld>
            <a:endParaRPr lang="en-PH"/>
          </a:p>
        </p:txBody>
      </p:sp>
    </p:spTree>
    <p:extLst>
      <p:ext uri="{BB962C8B-B14F-4D97-AF65-F5344CB8AC3E}">
        <p14:creationId xmlns:p14="http://schemas.microsoft.com/office/powerpoint/2010/main" val="9157967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20</a:t>
            </a:fld>
            <a:endParaRPr lang="en-PH"/>
          </a:p>
        </p:txBody>
      </p:sp>
    </p:spTree>
    <p:extLst>
      <p:ext uri="{BB962C8B-B14F-4D97-AF65-F5344CB8AC3E}">
        <p14:creationId xmlns:p14="http://schemas.microsoft.com/office/powerpoint/2010/main" val="1201274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21</a:t>
            </a:fld>
            <a:endParaRPr lang="en-PH"/>
          </a:p>
        </p:txBody>
      </p:sp>
    </p:spTree>
    <p:extLst>
      <p:ext uri="{BB962C8B-B14F-4D97-AF65-F5344CB8AC3E}">
        <p14:creationId xmlns:p14="http://schemas.microsoft.com/office/powerpoint/2010/main" val="2405870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22</a:t>
            </a:fld>
            <a:endParaRPr lang="en-PH"/>
          </a:p>
        </p:txBody>
      </p:sp>
    </p:spTree>
    <p:extLst>
      <p:ext uri="{BB962C8B-B14F-4D97-AF65-F5344CB8AC3E}">
        <p14:creationId xmlns:p14="http://schemas.microsoft.com/office/powerpoint/2010/main" val="1083866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23</a:t>
            </a:fld>
            <a:endParaRPr lang="en-PH"/>
          </a:p>
        </p:txBody>
      </p:sp>
    </p:spTree>
    <p:extLst>
      <p:ext uri="{BB962C8B-B14F-4D97-AF65-F5344CB8AC3E}">
        <p14:creationId xmlns:p14="http://schemas.microsoft.com/office/powerpoint/2010/main" val="14818630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24</a:t>
            </a:fld>
            <a:endParaRPr lang="en-PH"/>
          </a:p>
        </p:txBody>
      </p:sp>
    </p:spTree>
    <p:extLst>
      <p:ext uri="{BB962C8B-B14F-4D97-AF65-F5344CB8AC3E}">
        <p14:creationId xmlns:p14="http://schemas.microsoft.com/office/powerpoint/2010/main" val="17113216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25</a:t>
            </a:fld>
            <a:endParaRPr lang="en-PH"/>
          </a:p>
        </p:txBody>
      </p:sp>
    </p:spTree>
    <p:extLst>
      <p:ext uri="{BB962C8B-B14F-4D97-AF65-F5344CB8AC3E}">
        <p14:creationId xmlns:p14="http://schemas.microsoft.com/office/powerpoint/2010/main" val="4160564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8</a:t>
            </a:fld>
            <a:endParaRPr lang="en-PH"/>
          </a:p>
        </p:txBody>
      </p:sp>
    </p:spTree>
    <p:extLst>
      <p:ext uri="{BB962C8B-B14F-4D97-AF65-F5344CB8AC3E}">
        <p14:creationId xmlns:p14="http://schemas.microsoft.com/office/powerpoint/2010/main" val="6928452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26</a:t>
            </a:fld>
            <a:endParaRPr lang="en-PH"/>
          </a:p>
        </p:txBody>
      </p:sp>
    </p:spTree>
    <p:extLst>
      <p:ext uri="{BB962C8B-B14F-4D97-AF65-F5344CB8AC3E}">
        <p14:creationId xmlns:p14="http://schemas.microsoft.com/office/powerpoint/2010/main" val="1140983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27</a:t>
            </a:fld>
            <a:endParaRPr lang="en-PH"/>
          </a:p>
        </p:txBody>
      </p:sp>
    </p:spTree>
    <p:extLst>
      <p:ext uri="{BB962C8B-B14F-4D97-AF65-F5344CB8AC3E}">
        <p14:creationId xmlns:p14="http://schemas.microsoft.com/office/powerpoint/2010/main" val="10228032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28</a:t>
            </a:fld>
            <a:endParaRPr lang="en-PH"/>
          </a:p>
        </p:txBody>
      </p:sp>
    </p:spTree>
    <p:extLst>
      <p:ext uri="{BB962C8B-B14F-4D97-AF65-F5344CB8AC3E}">
        <p14:creationId xmlns:p14="http://schemas.microsoft.com/office/powerpoint/2010/main" val="38592422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29</a:t>
            </a:fld>
            <a:endParaRPr lang="en-PH"/>
          </a:p>
        </p:txBody>
      </p:sp>
    </p:spTree>
    <p:extLst>
      <p:ext uri="{BB962C8B-B14F-4D97-AF65-F5344CB8AC3E}">
        <p14:creationId xmlns:p14="http://schemas.microsoft.com/office/powerpoint/2010/main" val="33960325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30</a:t>
            </a:fld>
            <a:endParaRPr lang="en-PH"/>
          </a:p>
        </p:txBody>
      </p:sp>
    </p:spTree>
    <p:extLst>
      <p:ext uri="{BB962C8B-B14F-4D97-AF65-F5344CB8AC3E}">
        <p14:creationId xmlns:p14="http://schemas.microsoft.com/office/powerpoint/2010/main" val="3077074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31</a:t>
            </a:fld>
            <a:endParaRPr lang="en-PH"/>
          </a:p>
        </p:txBody>
      </p:sp>
    </p:spTree>
    <p:extLst>
      <p:ext uri="{BB962C8B-B14F-4D97-AF65-F5344CB8AC3E}">
        <p14:creationId xmlns:p14="http://schemas.microsoft.com/office/powerpoint/2010/main" val="335958674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32</a:t>
            </a:fld>
            <a:endParaRPr lang="en-PH"/>
          </a:p>
        </p:txBody>
      </p:sp>
    </p:spTree>
    <p:extLst>
      <p:ext uri="{BB962C8B-B14F-4D97-AF65-F5344CB8AC3E}">
        <p14:creationId xmlns:p14="http://schemas.microsoft.com/office/powerpoint/2010/main" val="37284983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33</a:t>
            </a:fld>
            <a:endParaRPr lang="en-PH"/>
          </a:p>
        </p:txBody>
      </p:sp>
    </p:spTree>
    <p:extLst>
      <p:ext uri="{BB962C8B-B14F-4D97-AF65-F5344CB8AC3E}">
        <p14:creationId xmlns:p14="http://schemas.microsoft.com/office/powerpoint/2010/main" val="33155668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34</a:t>
            </a:fld>
            <a:endParaRPr lang="en-PH"/>
          </a:p>
        </p:txBody>
      </p:sp>
    </p:spTree>
    <p:extLst>
      <p:ext uri="{BB962C8B-B14F-4D97-AF65-F5344CB8AC3E}">
        <p14:creationId xmlns:p14="http://schemas.microsoft.com/office/powerpoint/2010/main" val="26024719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35</a:t>
            </a:fld>
            <a:endParaRPr lang="en-PH"/>
          </a:p>
        </p:txBody>
      </p:sp>
    </p:spTree>
    <p:extLst>
      <p:ext uri="{BB962C8B-B14F-4D97-AF65-F5344CB8AC3E}">
        <p14:creationId xmlns:p14="http://schemas.microsoft.com/office/powerpoint/2010/main" val="3296636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9</a:t>
            </a:fld>
            <a:endParaRPr lang="en-PH"/>
          </a:p>
        </p:txBody>
      </p:sp>
    </p:spTree>
    <p:extLst>
      <p:ext uri="{BB962C8B-B14F-4D97-AF65-F5344CB8AC3E}">
        <p14:creationId xmlns:p14="http://schemas.microsoft.com/office/powerpoint/2010/main" val="41050897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36</a:t>
            </a:fld>
            <a:endParaRPr lang="en-PH"/>
          </a:p>
        </p:txBody>
      </p:sp>
    </p:spTree>
    <p:extLst>
      <p:ext uri="{BB962C8B-B14F-4D97-AF65-F5344CB8AC3E}">
        <p14:creationId xmlns:p14="http://schemas.microsoft.com/office/powerpoint/2010/main" val="11853995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37</a:t>
            </a:fld>
            <a:endParaRPr lang="en-PH"/>
          </a:p>
        </p:txBody>
      </p:sp>
    </p:spTree>
    <p:extLst>
      <p:ext uri="{BB962C8B-B14F-4D97-AF65-F5344CB8AC3E}">
        <p14:creationId xmlns:p14="http://schemas.microsoft.com/office/powerpoint/2010/main" val="42821444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38</a:t>
            </a:fld>
            <a:endParaRPr lang="en-PH"/>
          </a:p>
        </p:txBody>
      </p:sp>
    </p:spTree>
    <p:extLst>
      <p:ext uri="{BB962C8B-B14F-4D97-AF65-F5344CB8AC3E}">
        <p14:creationId xmlns:p14="http://schemas.microsoft.com/office/powerpoint/2010/main" val="2287677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10</a:t>
            </a:fld>
            <a:endParaRPr lang="en-PH"/>
          </a:p>
        </p:txBody>
      </p:sp>
    </p:spTree>
    <p:extLst>
      <p:ext uri="{BB962C8B-B14F-4D97-AF65-F5344CB8AC3E}">
        <p14:creationId xmlns:p14="http://schemas.microsoft.com/office/powerpoint/2010/main" val="3936575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11</a:t>
            </a:fld>
            <a:endParaRPr lang="en-PH"/>
          </a:p>
        </p:txBody>
      </p:sp>
    </p:spTree>
    <p:extLst>
      <p:ext uri="{BB962C8B-B14F-4D97-AF65-F5344CB8AC3E}">
        <p14:creationId xmlns:p14="http://schemas.microsoft.com/office/powerpoint/2010/main" val="3677039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12</a:t>
            </a:fld>
            <a:endParaRPr lang="en-PH"/>
          </a:p>
        </p:txBody>
      </p:sp>
    </p:spTree>
    <p:extLst>
      <p:ext uri="{BB962C8B-B14F-4D97-AF65-F5344CB8AC3E}">
        <p14:creationId xmlns:p14="http://schemas.microsoft.com/office/powerpoint/2010/main" val="1771068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13</a:t>
            </a:fld>
            <a:endParaRPr lang="en-PH"/>
          </a:p>
        </p:txBody>
      </p:sp>
    </p:spTree>
    <p:extLst>
      <p:ext uri="{BB962C8B-B14F-4D97-AF65-F5344CB8AC3E}">
        <p14:creationId xmlns:p14="http://schemas.microsoft.com/office/powerpoint/2010/main" val="1120839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14</a:t>
            </a:fld>
            <a:endParaRPr lang="en-PH"/>
          </a:p>
        </p:txBody>
      </p:sp>
    </p:spTree>
    <p:extLst>
      <p:ext uri="{BB962C8B-B14F-4D97-AF65-F5344CB8AC3E}">
        <p14:creationId xmlns:p14="http://schemas.microsoft.com/office/powerpoint/2010/main" val="647422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90CCE9-4AAE-4E1F-85AD-521A406D6524}" type="slidenum">
              <a:rPr lang="en-PH" smtClean="0"/>
              <a:t>15</a:t>
            </a:fld>
            <a:endParaRPr lang="en-PH"/>
          </a:p>
        </p:txBody>
      </p:sp>
    </p:spTree>
    <p:extLst>
      <p:ext uri="{BB962C8B-B14F-4D97-AF65-F5344CB8AC3E}">
        <p14:creationId xmlns:p14="http://schemas.microsoft.com/office/powerpoint/2010/main" val="3237482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B1E6E-2408-484E-8979-2DB96F2F8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C947B426-68B8-4CB7-871C-5CC84E86C6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37352935-9451-4839-96FB-E9A8FCCD6D96}"/>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B468F784-7AF5-4560-BEFA-8C8096530B5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3498F6B-191E-4E4B-BE34-C7613712597C}"/>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131934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9526-6B4B-4B7C-836C-CA5ECFEE1878}"/>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42D3F895-13B7-4F09-8F2B-7C7B281BDC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FED4FF3-605C-448B-ABE0-7A159B7B3BA6}"/>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F5D10917-6EAA-48EE-AE32-E15F33FCA10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9451C44-2EAE-49AE-A864-682DEB3D8E31}"/>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1969415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CFD600-C7E3-42EE-9735-2FE3EDE776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96C80727-2711-434B-AEFB-9E214673EC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61B47950-A376-49E5-A09E-DEAA9AD59B10}"/>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47D8641F-5631-4BB0-94A8-CB1A2D78FDD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6B056033-BC76-47F3-AA32-F159420DFDA7}"/>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4268849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7643-F5D7-48E2-ADAB-95C74CECF06D}"/>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300FC6CC-B49B-452C-8E9C-808488E73C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42CBF4EE-800F-479B-9D99-FD0B990C4D09}"/>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ABA3E0ED-BABB-43F4-8ACF-6AB1C583C02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2B6B210-80B8-4EC4-A5DD-626DF33507CE}"/>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08966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20E17-7239-452C-8B6C-2DE99BB75C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C82621D8-37ED-476B-884F-26990A946C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2FE869-1B16-425A-9EFF-D1D147E64F8E}"/>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FEB7772C-84B9-4CA4-BC65-3D41F9D331A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4F6E878-86EF-4ABF-A7AD-65B43A873D50}"/>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412625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03AF-7534-49E0-B0A2-F0403B159E15}"/>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4E63158-1F78-4261-99A0-55F573DD0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13B12B8E-1661-462B-A00C-FE1078E5F2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F66763DF-E084-447E-A488-9F9D328A97D0}"/>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6" name="Footer Placeholder 5">
            <a:extLst>
              <a:ext uri="{FF2B5EF4-FFF2-40B4-BE49-F238E27FC236}">
                <a16:creationId xmlns:a16="http://schemas.microsoft.com/office/drawing/2014/main" id="{2D46663E-C0B8-407A-9C08-AD7A14CDF03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A444692-F2BB-4F15-9AC6-1D337C5F6BB9}"/>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052483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4591-52D4-4A6A-81FF-CF9B69DD3DCC}"/>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AAD74561-7712-4BE5-B42C-1DF224123B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6369D-C1D0-4A4F-85B0-DC21BD7E9C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E0D26301-7EFA-4E2D-8E37-01989EDE45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68D5A3-0863-4C19-8CDF-E5F6380092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861BD46F-0A9D-4A21-A809-A8A4915A7137}"/>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8" name="Footer Placeholder 7">
            <a:extLst>
              <a:ext uri="{FF2B5EF4-FFF2-40B4-BE49-F238E27FC236}">
                <a16:creationId xmlns:a16="http://schemas.microsoft.com/office/drawing/2014/main" id="{63B3FE40-3AE1-4501-BD99-5BB30AA8E9EF}"/>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819DB7BF-E7E2-4599-93C1-314862B49E96}"/>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79554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BA4B7-5BD0-45CE-A3AB-0BDAEBCB2F86}"/>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85317F3A-B35D-4332-A083-A8EA82A8CCFF}"/>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4" name="Footer Placeholder 3">
            <a:extLst>
              <a:ext uri="{FF2B5EF4-FFF2-40B4-BE49-F238E27FC236}">
                <a16:creationId xmlns:a16="http://schemas.microsoft.com/office/drawing/2014/main" id="{955D1BAA-3C55-422C-9DDB-C8FA246675AF}"/>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14545CCC-0421-4BC8-A428-7D6891975624}"/>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761049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A8D164-8317-4375-AC20-4E5ECFBC8304}"/>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3" name="Footer Placeholder 2">
            <a:extLst>
              <a:ext uri="{FF2B5EF4-FFF2-40B4-BE49-F238E27FC236}">
                <a16:creationId xmlns:a16="http://schemas.microsoft.com/office/drawing/2014/main" id="{2CE65B31-8161-47C0-B8D2-02FC9D063539}"/>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5B8A5A49-C1DE-4043-9C4E-CA88B7D930C1}"/>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3474507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41128-45F1-4E37-A76C-48135B4B5A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96A6B574-F2D0-4A1E-971A-951AD113FF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284A9BF5-4AAF-46A8-9307-3E49D1DC7F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84D477-7EF0-4092-A585-C8B452D869A0}"/>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6" name="Footer Placeholder 5">
            <a:extLst>
              <a:ext uri="{FF2B5EF4-FFF2-40B4-BE49-F238E27FC236}">
                <a16:creationId xmlns:a16="http://schemas.microsoft.com/office/drawing/2014/main" id="{912B03C4-61D6-4E97-BF6A-97F68327734B}"/>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E11C0268-0C31-4494-872A-FF14572B07FB}"/>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314456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1858D-F4CE-4847-9F4E-96911B7263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E112DC33-E4BE-4D59-8A3E-E5C8C7FEA8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E4662A18-4E8B-44E0-95B0-48E49B06B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3A010-3289-4BEF-9BA6-B9291ECCA3A3}"/>
              </a:ext>
            </a:extLst>
          </p:cNvPr>
          <p:cNvSpPr>
            <a:spLocks noGrp="1"/>
          </p:cNvSpPr>
          <p:nvPr>
            <p:ph type="dt" sz="half" idx="10"/>
          </p:nvPr>
        </p:nvSpPr>
        <p:spPr/>
        <p:txBody>
          <a:bodyPr/>
          <a:lstStyle/>
          <a:p>
            <a:fld id="{0CCF0B81-6BD8-4C65-9459-815598C5F1F4}" type="datetimeFigureOut">
              <a:rPr lang="en-PH" smtClean="0"/>
              <a:t>2/22/24</a:t>
            </a:fld>
            <a:endParaRPr lang="en-PH"/>
          </a:p>
        </p:txBody>
      </p:sp>
      <p:sp>
        <p:nvSpPr>
          <p:cNvPr id="6" name="Footer Placeholder 5">
            <a:extLst>
              <a:ext uri="{FF2B5EF4-FFF2-40B4-BE49-F238E27FC236}">
                <a16:creationId xmlns:a16="http://schemas.microsoft.com/office/drawing/2014/main" id="{C3F1841C-B8D0-4564-AB48-104684286C12}"/>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18FD835-28F9-4C9B-8DEF-1C8AF7C19616}"/>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869181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2D0B8-307D-483C-BA2C-9A8A459E49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675D10E-5C2B-4972-BF7B-F95754607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42C434A-E16E-4577-B5A4-C633EF521A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F0B81-6BD8-4C65-9459-815598C5F1F4}" type="datetimeFigureOut">
              <a:rPr lang="en-PH" smtClean="0"/>
              <a:t>2/22/24</a:t>
            </a:fld>
            <a:endParaRPr lang="en-PH"/>
          </a:p>
        </p:txBody>
      </p:sp>
      <p:sp>
        <p:nvSpPr>
          <p:cNvPr id="5" name="Footer Placeholder 4">
            <a:extLst>
              <a:ext uri="{FF2B5EF4-FFF2-40B4-BE49-F238E27FC236}">
                <a16:creationId xmlns:a16="http://schemas.microsoft.com/office/drawing/2014/main" id="{529472F3-C75B-4412-A75D-AF542B82A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190A6DE4-6572-40B4-8CEF-D76FDC9FDC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E55236-52B9-4157-99EF-C477DAF2F554}" type="slidenum">
              <a:rPr lang="en-PH" smtClean="0"/>
              <a:t>‹#›</a:t>
            </a:fld>
            <a:endParaRPr lang="en-PH"/>
          </a:p>
        </p:txBody>
      </p:sp>
    </p:spTree>
    <p:extLst>
      <p:ext uri="{BB962C8B-B14F-4D97-AF65-F5344CB8AC3E}">
        <p14:creationId xmlns:p14="http://schemas.microsoft.com/office/powerpoint/2010/main" val="1186813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p:txBody>
          <a:bodyPr/>
          <a:lstStyle/>
          <a:p>
            <a:r>
              <a:rPr lang="en-US" b="1" dirty="0"/>
              <a:t>Database Connectivity</a:t>
            </a:r>
            <a:endParaRPr lang="en-PH" b="1" dirty="0"/>
          </a:p>
        </p:txBody>
      </p:sp>
      <p:sp>
        <p:nvSpPr>
          <p:cNvPr id="3" name="Subtitle 2">
            <a:extLst>
              <a:ext uri="{FF2B5EF4-FFF2-40B4-BE49-F238E27FC236}">
                <a16:creationId xmlns:a16="http://schemas.microsoft.com/office/drawing/2014/main" id="{C0232827-4F60-4C85-BA9F-CAC18540AC11}"/>
              </a:ext>
            </a:extLst>
          </p:cNvPr>
          <p:cNvSpPr>
            <a:spLocks noGrp="1"/>
          </p:cNvSpPr>
          <p:nvPr>
            <p:ph type="subTitle" idx="1"/>
          </p:nvPr>
        </p:nvSpPr>
        <p:spPr/>
        <p:txBody>
          <a:bodyPr>
            <a:normAutofit fontScale="85000" lnSpcReduction="20000"/>
          </a:bodyPr>
          <a:lstStyle/>
          <a:p>
            <a:pPr algn="l"/>
            <a:endParaRPr lang="en-PH" sz="2000" dirty="0"/>
          </a:p>
          <a:p>
            <a:pPr algn="l"/>
            <a:r>
              <a:rPr lang="en-PH" sz="2000" dirty="0"/>
              <a:t>Presented By:</a:t>
            </a:r>
          </a:p>
          <a:p>
            <a:pPr algn="l"/>
            <a:r>
              <a:rPr lang="en-PH" sz="2000" dirty="0" err="1"/>
              <a:t>Elizer</a:t>
            </a:r>
            <a:r>
              <a:rPr lang="en-PH" sz="2000" dirty="0"/>
              <a:t> Ponio Jr.</a:t>
            </a:r>
            <a:br>
              <a:rPr lang="en-PH" sz="2000" dirty="0"/>
            </a:br>
            <a:br>
              <a:rPr lang="en-PH" sz="2000" dirty="0"/>
            </a:br>
            <a:r>
              <a:rPr lang="en-PH" sz="2000" dirty="0"/>
              <a:t>Department of Computer Science</a:t>
            </a:r>
          </a:p>
          <a:p>
            <a:pPr algn="l"/>
            <a:r>
              <a:rPr lang="en-PH" sz="2000" dirty="0"/>
              <a:t>College of Computing and Information Technologies</a:t>
            </a:r>
          </a:p>
          <a:p>
            <a:pPr algn="l"/>
            <a:endParaRPr lang="en-PH" sz="2000" dirty="0"/>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CTADVDBL</a:t>
            </a:r>
            <a:r>
              <a:rPr lang="en-PH" dirty="0"/>
              <a:t>	</a:t>
            </a:r>
          </a:p>
        </p:txBody>
      </p:sp>
    </p:spTree>
    <p:extLst>
      <p:ext uri="{BB962C8B-B14F-4D97-AF65-F5344CB8AC3E}">
        <p14:creationId xmlns:p14="http://schemas.microsoft.com/office/powerpoint/2010/main" val="4005017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What is API?</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182206"/>
            <a:ext cx="11121365" cy="4861978"/>
          </a:xfrm>
        </p:spPr>
        <p:txBody>
          <a:bodyPr>
            <a:noAutofit/>
          </a:bodyPr>
          <a:lstStyle/>
          <a:p>
            <a:pPr algn="l" rtl="0" fontAlgn="base"/>
            <a:r>
              <a:rPr lang="en-PH" dirty="0"/>
              <a:t>Before jumping into JDBC Drivers, let us know more about API.</a:t>
            </a:r>
          </a:p>
          <a:p>
            <a:pPr algn="l" rtl="0" fontAlgn="base"/>
            <a:endParaRPr lang="en-PH" dirty="0"/>
          </a:p>
          <a:p>
            <a:pPr algn="l" rtl="0" fontAlgn="base"/>
            <a:r>
              <a:rPr lang="en-PH" dirty="0"/>
              <a:t>API stands for Application Programming Interface. </a:t>
            </a:r>
          </a:p>
          <a:p>
            <a:pPr algn="l" rtl="0" fontAlgn="base"/>
            <a:r>
              <a:rPr lang="en-PH" dirty="0"/>
              <a:t>It is essentially a set of rules and protocols which transfers data between different software applications and allow different software applications to communicate with each other. </a:t>
            </a:r>
          </a:p>
          <a:p>
            <a:pPr algn="l" rtl="0" fontAlgn="base"/>
            <a:endParaRPr lang="en-PH" dirty="0"/>
          </a:p>
          <a:p>
            <a:pPr algn="l" rtl="0" fontAlgn="base"/>
            <a:r>
              <a:rPr lang="en-PH" dirty="0"/>
              <a:t>Through an API one application can request information or perform a function from another application without having direct access to it’s underlying code or the application data.</a:t>
            </a:r>
          </a:p>
          <a:p>
            <a:pPr algn="l" rtl="0" fontAlgn="base"/>
            <a:endParaRPr lang="en-PH" dirty="0"/>
          </a:p>
          <a:p>
            <a:pPr algn="l" rtl="0" fontAlgn="base"/>
            <a:r>
              <a:rPr lang="en-PH" dirty="0"/>
              <a:t>JDBC API uses JDBC Drivers to connect with the database.</a:t>
            </a:r>
          </a:p>
        </p:txBody>
      </p:sp>
    </p:spTree>
    <p:extLst>
      <p:ext uri="{BB962C8B-B14F-4D97-AF65-F5344CB8AC3E}">
        <p14:creationId xmlns:p14="http://schemas.microsoft.com/office/powerpoint/2010/main" val="2410363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JDBC Architecture</a:t>
            </a:r>
            <a:endParaRPr lang="en-PH" sz="4000" b="1" dirty="0">
              <a:latin typeface="Calibri Light (Headings)"/>
            </a:endParaRPr>
          </a:p>
        </p:txBody>
      </p:sp>
      <p:sp>
        <p:nvSpPr>
          <p:cNvPr id="6" name="Rectangle 5">
            <a:extLst>
              <a:ext uri="{FF2B5EF4-FFF2-40B4-BE49-F238E27FC236}">
                <a16:creationId xmlns:a16="http://schemas.microsoft.com/office/drawing/2014/main" id="{32C3C28C-0771-84EE-B7C8-0FC7197E034D}"/>
              </a:ext>
            </a:extLst>
          </p:cNvPr>
          <p:cNvSpPr/>
          <p:nvPr/>
        </p:nvSpPr>
        <p:spPr>
          <a:xfrm>
            <a:off x="5151965" y="1270000"/>
            <a:ext cx="1888067" cy="914400"/>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dirty="0"/>
              <a:t>Java Application</a:t>
            </a:r>
          </a:p>
        </p:txBody>
      </p:sp>
      <p:sp>
        <p:nvSpPr>
          <p:cNvPr id="7" name="Rectangle 6">
            <a:extLst>
              <a:ext uri="{FF2B5EF4-FFF2-40B4-BE49-F238E27FC236}">
                <a16:creationId xmlns:a16="http://schemas.microsoft.com/office/drawing/2014/main" id="{EA9CB506-818B-BD6D-9ED3-0C0828C826C1}"/>
              </a:ext>
            </a:extLst>
          </p:cNvPr>
          <p:cNvSpPr/>
          <p:nvPr/>
        </p:nvSpPr>
        <p:spPr>
          <a:xfrm>
            <a:off x="5151965" y="2514600"/>
            <a:ext cx="1888067" cy="9144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b="1" dirty="0"/>
              <a:t>JDBC API</a:t>
            </a:r>
          </a:p>
        </p:txBody>
      </p:sp>
      <p:sp>
        <p:nvSpPr>
          <p:cNvPr id="8" name="Rectangle 7">
            <a:extLst>
              <a:ext uri="{FF2B5EF4-FFF2-40B4-BE49-F238E27FC236}">
                <a16:creationId xmlns:a16="http://schemas.microsoft.com/office/drawing/2014/main" id="{9CE3203D-F913-37DE-CE42-182AABD46286}"/>
              </a:ext>
            </a:extLst>
          </p:cNvPr>
          <p:cNvSpPr/>
          <p:nvPr/>
        </p:nvSpPr>
        <p:spPr>
          <a:xfrm>
            <a:off x="5151966" y="3710816"/>
            <a:ext cx="1888067" cy="914400"/>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b="1" dirty="0"/>
              <a:t>JDBC Driver Manager</a:t>
            </a:r>
          </a:p>
        </p:txBody>
      </p:sp>
      <p:sp>
        <p:nvSpPr>
          <p:cNvPr id="9" name="Rectangle 8">
            <a:extLst>
              <a:ext uri="{FF2B5EF4-FFF2-40B4-BE49-F238E27FC236}">
                <a16:creationId xmlns:a16="http://schemas.microsoft.com/office/drawing/2014/main" id="{5BDB4AA0-266C-ECC2-E375-CA878314B96F}"/>
              </a:ext>
            </a:extLst>
          </p:cNvPr>
          <p:cNvSpPr/>
          <p:nvPr/>
        </p:nvSpPr>
        <p:spPr>
          <a:xfrm>
            <a:off x="2916765" y="5148947"/>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a:t>MySQL</a:t>
            </a:r>
          </a:p>
        </p:txBody>
      </p:sp>
      <p:sp>
        <p:nvSpPr>
          <p:cNvPr id="11" name="Rectangle 10">
            <a:extLst>
              <a:ext uri="{FF2B5EF4-FFF2-40B4-BE49-F238E27FC236}">
                <a16:creationId xmlns:a16="http://schemas.microsoft.com/office/drawing/2014/main" id="{43C719CB-BA5E-DAF7-1791-97753B301460}"/>
              </a:ext>
            </a:extLst>
          </p:cNvPr>
          <p:cNvSpPr/>
          <p:nvPr/>
        </p:nvSpPr>
        <p:spPr>
          <a:xfrm>
            <a:off x="5151965" y="5130800"/>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a:t>Oracle</a:t>
            </a:r>
          </a:p>
        </p:txBody>
      </p:sp>
      <p:sp>
        <p:nvSpPr>
          <p:cNvPr id="12" name="Rectangle 11">
            <a:extLst>
              <a:ext uri="{FF2B5EF4-FFF2-40B4-BE49-F238E27FC236}">
                <a16:creationId xmlns:a16="http://schemas.microsoft.com/office/drawing/2014/main" id="{8B636DBB-0049-09F2-FC16-62E0DD2867C3}"/>
              </a:ext>
            </a:extLst>
          </p:cNvPr>
          <p:cNvSpPr/>
          <p:nvPr/>
        </p:nvSpPr>
        <p:spPr>
          <a:xfrm>
            <a:off x="7387168" y="5130800"/>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a:t>Data Source</a:t>
            </a:r>
          </a:p>
        </p:txBody>
      </p:sp>
      <p:cxnSp>
        <p:nvCxnSpPr>
          <p:cNvPr id="14" name="Straight Arrow Connector 13">
            <a:extLst>
              <a:ext uri="{FF2B5EF4-FFF2-40B4-BE49-F238E27FC236}">
                <a16:creationId xmlns:a16="http://schemas.microsoft.com/office/drawing/2014/main" id="{30410256-3E16-A38C-A61E-B2A6E0832EDD}"/>
              </a:ext>
            </a:extLst>
          </p:cNvPr>
          <p:cNvCxnSpPr>
            <a:cxnSpLocks/>
            <a:stCxn id="6" idx="2"/>
            <a:endCxn id="7" idx="0"/>
          </p:cNvCxnSpPr>
          <p:nvPr/>
        </p:nvCxnSpPr>
        <p:spPr>
          <a:xfrm>
            <a:off x="6095999" y="2184400"/>
            <a:ext cx="0" cy="3302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4232BBFB-086F-7E7C-D4F7-780AD48B619F}"/>
              </a:ext>
            </a:extLst>
          </p:cNvPr>
          <p:cNvCxnSpPr>
            <a:cxnSpLocks/>
            <a:stCxn id="7" idx="2"/>
            <a:endCxn id="8" idx="0"/>
          </p:cNvCxnSpPr>
          <p:nvPr/>
        </p:nvCxnSpPr>
        <p:spPr>
          <a:xfrm>
            <a:off x="6095999" y="3429000"/>
            <a:ext cx="1" cy="2818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a:extLst>
              <a:ext uri="{FF2B5EF4-FFF2-40B4-BE49-F238E27FC236}">
                <a16:creationId xmlns:a16="http://schemas.microsoft.com/office/drawing/2014/main" id="{F8D56042-C9EE-0767-D152-CCC231E03824}"/>
              </a:ext>
            </a:extLst>
          </p:cNvPr>
          <p:cNvCxnSpPr>
            <a:cxnSpLocks/>
            <a:stCxn id="8" idx="2"/>
            <a:endCxn id="9" idx="0"/>
          </p:cNvCxnSpPr>
          <p:nvPr/>
        </p:nvCxnSpPr>
        <p:spPr>
          <a:xfrm rot="5400000">
            <a:off x="4716535" y="3769481"/>
            <a:ext cx="523731" cy="2235201"/>
          </a:xfrm>
          <a:prstGeom prst="bentConnector3">
            <a:avLst>
              <a:gd name="adj1" fmla="val 47553"/>
            </a:avLst>
          </a:prstGeom>
          <a:ln>
            <a:tailEnd type="triangle"/>
          </a:ln>
        </p:spPr>
        <p:style>
          <a:lnRef idx="3">
            <a:schemeClr val="dk1"/>
          </a:lnRef>
          <a:fillRef idx="0">
            <a:schemeClr val="dk1"/>
          </a:fillRef>
          <a:effectRef idx="2">
            <a:schemeClr val="dk1"/>
          </a:effectRef>
          <a:fontRef idx="minor">
            <a:schemeClr val="tx1"/>
          </a:fontRef>
        </p:style>
      </p:cxnSp>
      <p:cxnSp>
        <p:nvCxnSpPr>
          <p:cNvPr id="26" name="Elbow Connector 25">
            <a:extLst>
              <a:ext uri="{FF2B5EF4-FFF2-40B4-BE49-F238E27FC236}">
                <a16:creationId xmlns:a16="http://schemas.microsoft.com/office/drawing/2014/main" id="{43DC7199-5A4F-FC1D-9460-423E006B7275}"/>
              </a:ext>
            </a:extLst>
          </p:cNvPr>
          <p:cNvCxnSpPr>
            <a:cxnSpLocks/>
            <a:stCxn id="8" idx="2"/>
            <a:endCxn id="12" idx="0"/>
          </p:cNvCxnSpPr>
          <p:nvPr/>
        </p:nvCxnSpPr>
        <p:spPr>
          <a:xfrm rot="16200000" flipH="1">
            <a:off x="6960809" y="3760407"/>
            <a:ext cx="505584" cy="2235202"/>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34CBE28D-2FF3-25C6-A7DB-A7F6ECD3C969}"/>
              </a:ext>
            </a:extLst>
          </p:cNvPr>
          <p:cNvCxnSpPr>
            <a:cxnSpLocks/>
            <a:stCxn id="8" idx="2"/>
            <a:endCxn id="11" idx="0"/>
          </p:cNvCxnSpPr>
          <p:nvPr/>
        </p:nvCxnSpPr>
        <p:spPr>
          <a:xfrm flipH="1">
            <a:off x="6095999" y="4625216"/>
            <a:ext cx="1" cy="50558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351697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JDBC Architecture</a:t>
            </a:r>
            <a:endParaRPr lang="en-PH" sz="4000" b="1" dirty="0">
              <a:latin typeface="Calibri Light (Headings)"/>
            </a:endParaRPr>
          </a:p>
        </p:txBody>
      </p:sp>
      <p:grpSp>
        <p:nvGrpSpPr>
          <p:cNvPr id="3" name="Group 2">
            <a:extLst>
              <a:ext uri="{FF2B5EF4-FFF2-40B4-BE49-F238E27FC236}">
                <a16:creationId xmlns:a16="http://schemas.microsoft.com/office/drawing/2014/main" id="{A7EE1D77-1C4A-3DAD-24B4-2F19866273F8}"/>
              </a:ext>
            </a:extLst>
          </p:cNvPr>
          <p:cNvGrpSpPr/>
          <p:nvPr/>
        </p:nvGrpSpPr>
        <p:grpSpPr>
          <a:xfrm>
            <a:off x="7434071" y="1535754"/>
            <a:ext cx="4227747" cy="3786491"/>
            <a:chOff x="2916765" y="1270000"/>
            <a:chExt cx="6358470" cy="4793347"/>
          </a:xfrm>
        </p:grpSpPr>
        <p:sp>
          <p:nvSpPr>
            <p:cNvPr id="6" name="Rectangle 5">
              <a:extLst>
                <a:ext uri="{FF2B5EF4-FFF2-40B4-BE49-F238E27FC236}">
                  <a16:creationId xmlns:a16="http://schemas.microsoft.com/office/drawing/2014/main" id="{32C3C28C-0771-84EE-B7C8-0FC7197E034D}"/>
                </a:ext>
              </a:extLst>
            </p:cNvPr>
            <p:cNvSpPr/>
            <p:nvPr/>
          </p:nvSpPr>
          <p:spPr>
            <a:xfrm>
              <a:off x="5151965" y="1270000"/>
              <a:ext cx="1888067" cy="914400"/>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sz="1500" b="1" dirty="0"/>
                <a:t>Java Application</a:t>
              </a:r>
            </a:p>
          </p:txBody>
        </p:sp>
        <p:sp>
          <p:nvSpPr>
            <p:cNvPr id="7" name="Rectangle 6">
              <a:extLst>
                <a:ext uri="{FF2B5EF4-FFF2-40B4-BE49-F238E27FC236}">
                  <a16:creationId xmlns:a16="http://schemas.microsoft.com/office/drawing/2014/main" id="{EA9CB506-818B-BD6D-9ED3-0C0828C826C1}"/>
                </a:ext>
              </a:extLst>
            </p:cNvPr>
            <p:cNvSpPr/>
            <p:nvPr/>
          </p:nvSpPr>
          <p:spPr>
            <a:xfrm>
              <a:off x="5151965" y="2514600"/>
              <a:ext cx="1888067" cy="914400"/>
            </a:xfrm>
            <a:prstGeom prst="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500" b="1" dirty="0"/>
                <a:t>JDBC API</a:t>
              </a:r>
            </a:p>
          </p:txBody>
        </p:sp>
        <p:sp>
          <p:nvSpPr>
            <p:cNvPr id="8" name="Rectangle 7">
              <a:extLst>
                <a:ext uri="{FF2B5EF4-FFF2-40B4-BE49-F238E27FC236}">
                  <a16:creationId xmlns:a16="http://schemas.microsoft.com/office/drawing/2014/main" id="{9CE3203D-F913-37DE-CE42-182AABD46286}"/>
                </a:ext>
              </a:extLst>
            </p:cNvPr>
            <p:cNvSpPr/>
            <p:nvPr/>
          </p:nvSpPr>
          <p:spPr>
            <a:xfrm>
              <a:off x="5151966" y="3710816"/>
              <a:ext cx="1888067" cy="914400"/>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US" sz="1500" b="1" dirty="0"/>
                <a:t>JDBC Driver Manager</a:t>
              </a:r>
            </a:p>
          </p:txBody>
        </p:sp>
        <p:sp>
          <p:nvSpPr>
            <p:cNvPr id="9" name="Rectangle 8">
              <a:extLst>
                <a:ext uri="{FF2B5EF4-FFF2-40B4-BE49-F238E27FC236}">
                  <a16:creationId xmlns:a16="http://schemas.microsoft.com/office/drawing/2014/main" id="{5BDB4AA0-266C-ECC2-E375-CA878314B96F}"/>
                </a:ext>
              </a:extLst>
            </p:cNvPr>
            <p:cNvSpPr/>
            <p:nvPr/>
          </p:nvSpPr>
          <p:spPr>
            <a:xfrm>
              <a:off x="2916765" y="5148947"/>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500" b="1" dirty="0"/>
                <a:t>MySQL</a:t>
              </a:r>
            </a:p>
          </p:txBody>
        </p:sp>
        <p:sp>
          <p:nvSpPr>
            <p:cNvPr id="11" name="Rectangle 10">
              <a:extLst>
                <a:ext uri="{FF2B5EF4-FFF2-40B4-BE49-F238E27FC236}">
                  <a16:creationId xmlns:a16="http://schemas.microsoft.com/office/drawing/2014/main" id="{43C719CB-BA5E-DAF7-1791-97753B301460}"/>
                </a:ext>
              </a:extLst>
            </p:cNvPr>
            <p:cNvSpPr/>
            <p:nvPr/>
          </p:nvSpPr>
          <p:spPr>
            <a:xfrm>
              <a:off x="5151965" y="5130800"/>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500" b="1" dirty="0"/>
                <a:t>Oracle</a:t>
              </a:r>
            </a:p>
          </p:txBody>
        </p:sp>
        <p:sp>
          <p:nvSpPr>
            <p:cNvPr id="12" name="Rectangle 11">
              <a:extLst>
                <a:ext uri="{FF2B5EF4-FFF2-40B4-BE49-F238E27FC236}">
                  <a16:creationId xmlns:a16="http://schemas.microsoft.com/office/drawing/2014/main" id="{8B636DBB-0049-09F2-FC16-62E0DD2867C3}"/>
                </a:ext>
              </a:extLst>
            </p:cNvPr>
            <p:cNvSpPr/>
            <p:nvPr/>
          </p:nvSpPr>
          <p:spPr>
            <a:xfrm>
              <a:off x="7387168" y="5130800"/>
              <a:ext cx="1888067" cy="914400"/>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500" b="1" dirty="0"/>
                <a:t>Data Source</a:t>
              </a:r>
            </a:p>
          </p:txBody>
        </p:sp>
        <p:cxnSp>
          <p:nvCxnSpPr>
            <p:cNvPr id="14" name="Straight Arrow Connector 13">
              <a:extLst>
                <a:ext uri="{FF2B5EF4-FFF2-40B4-BE49-F238E27FC236}">
                  <a16:creationId xmlns:a16="http://schemas.microsoft.com/office/drawing/2014/main" id="{30410256-3E16-A38C-A61E-B2A6E0832EDD}"/>
                </a:ext>
              </a:extLst>
            </p:cNvPr>
            <p:cNvCxnSpPr>
              <a:cxnSpLocks/>
              <a:stCxn id="6" idx="2"/>
              <a:endCxn id="7" idx="0"/>
            </p:cNvCxnSpPr>
            <p:nvPr/>
          </p:nvCxnSpPr>
          <p:spPr>
            <a:xfrm>
              <a:off x="6095999" y="2184400"/>
              <a:ext cx="0" cy="3302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7" name="Straight Arrow Connector 16">
              <a:extLst>
                <a:ext uri="{FF2B5EF4-FFF2-40B4-BE49-F238E27FC236}">
                  <a16:creationId xmlns:a16="http://schemas.microsoft.com/office/drawing/2014/main" id="{4232BBFB-086F-7E7C-D4F7-780AD48B619F}"/>
                </a:ext>
              </a:extLst>
            </p:cNvPr>
            <p:cNvCxnSpPr>
              <a:cxnSpLocks/>
              <a:stCxn id="7" idx="2"/>
              <a:endCxn id="8" idx="0"/>
            </p:cNvCxnSpPr>
            <p:nvPr/>
          </p:nvCxnSpPr>
          <p:spPr>
            <a:xfrm>
              <a:off x="6095999" y="3429000"/>
              <a:ext cx="1" cy="28181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a:extLst>
                <a:ext uri="{FF2B5EF4-FFF2-40B4-BE49-F238E27FC236}">
                  <a16:creationId xmlns:a16="http://schemas.microsoft.com/office/drawing/2014/main" id="{F8D56042-C9EE-0767-D152-CCC231E03824}"/>
                </a:ext>
              </a:extLst>
            </p:cNvPr>
            <p:cNvCxnSpPr>
              <a:cxnSpLocks/>
              <a:stCxn id="8" idx="2"/>
              <a:endCxn id="9" idx="0"/>
            </p:cNvCxnSpPr>
            <p:nvPr/>
          </p:nvCxnSpPr>
          <p:spPr>
            <a:xfrm rot="5400000">
              <a:off x="4716535" y="3769481"/>
              <a:ext cx="523731" cy="2235201"/>
            </a:xfrm>
            <a:prstGeom prst="bentConnector3">
              <a:avLst>
                <a:gd name="adj1" fmla="val 47553"/>
              </a:avLst>
            </a:prstGeom>
            <a:ln>
              <a:tailEnd type="triangle"/>
            </a:ln>
          </p:spPr>
          <p:style>
            <a:lnRef idx="3">
              <a:schemeClr val="dk1"/>
            </a:lnRef>
            <a:fillRef idx="0">
              <a:schemeClr val="dk1"/>
            </a:fillRef>
            <a:effectRef idx="2">
              <a:schemeClr val="dk1"/>
            </a:effectRef>
            <a:fontRef idx="minor">
              <a:schemeClr val="tx1"/>
            </a:fontRef>
          </p:style>
        </p:cxnSp>
        <p:cxnSp>
          <p:nvCxnSpPr>
            <p:cNvPr id="26" name="Elbow Connector 25">
              <a:extLst>
                <a:ext uri="{FF2B5EF4-FFF2-40B4-BE49-F238E27FC236}">
                  <a16:creationId xmlns:a16="http://schemas.microsoft.com/office/drawing/2014/main" id="{43DC7199-5A4F-FC1D-9460-423E006B7275}"/>
                </a:ext>
              </a:extLst>
            </p:cNvPr>
            <p:cNvCxnSpPr>
              <a:cxnSpLocks/>
              <a:stCxn id="8" idx="2"/>
              <a:endCxn id="12" idx="0"/>
            </p:cNvCxnSpPr>
            <p:nvPr/>
          </p:nvCxnSpPr>
          <p:spPr>
            <a:xfrm rot="16200000" flipH="1">
              <a:off x="6960809" y="3760407"/>
              <a:ext cx="505584" cy="2235202"/>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34CBE28D-2FF3-25C6-A7DB-A7F6ECD3C969}"/>
                </a:ext>
              </a:extLst>
            </p:cNvPr>
            <p:cNvCxnSpPr>
              <a:cxnSpLocks/>
              <a:stCxn id="8" idx="2"/>
              <a:endCxn id="11" idx="0"/>
            </p:cNvCxnSpPr>
            <p:nvPr/>
          </p:nvCxnSpPr>
          <p:spPr>
            <a:xfrm flipH="1">
              <a:off x="6095999" y="4625216"/>
              <a:ext cx="1" cy="50558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
        <p:nvSpPr>
          <p:cNvPr id="5" name="TextBox 4">
            <a:extLst>
              <a:ext uri="{FF2B5EF4-FFF2-40B4-BE49-F238E27FC236}">
                <a16:creationId xmlns:a16="http://schemas.microsoft.com/office/drawing/2014/main" id="{A85B26DC-1AE7-49B6-6953-8D811229D150}"/>
              </a:ext>
            </a:extLst>
          </p:cNvPr>
          <p:cNvSpPr txBox="1"/>
          <p:nvPr/>
        </p:nvSpPr>
        <p:spPr>
          <a:xfrm>
            <a:off x="374991" y="1227909"/>
            <a:ext cx="6099048" cy="4832092"/>
          </a:xfrm>
          <a:prstGeom prst="rect">
            <a:avLst/>
          </a:prstGeom>
          <a:noFill/>
        </p:spPr>
        <p:txBody>
          <a:bodyPr wrap="square">
            <a:spAutoFit/>
          </a:bodyPr>
          <a:lstStyle/>
          <a:p>
            <a:pPr algn="l" fontAlgn="base">
              <a:buFont typeface="+mj-lt"/>
              <a:buAutoNum type="arabicPeriod"/>
            </a:pPr>
            <a:r>
              <a:rPr lang="en-PH" sz="2200" dirty="0"/>
              <a:t> </a:t>
            </a:r>
            <a:r>
              <a:rPr lang="en-PH" sz="2200" b="1" dirty="0">
                <a:solidFill>
                  <a:srgbClr val="0070C0"/>
                </a:solidFill>
              </a:rPr>
              <a:t>Application</a:t>
            </a:r>
            <a:r>
              <a:rPr lang="en-PH" sz="2200" dirty="0"/>
              <a:t>: It is a java applet or a servlet that communicates with a data source.</a:t>
            </a:r>
          </a:p>
          <a:p>
            <a:pPr algn="l" fontAlgn="base">
              <a:buFont typeface="+mj-lt"/>
              <a:buAutoNum type="arabicPeriod"/>
            </a:pPr>
            <a:endParaRPr lang="en-PH" sz="2200" dirty="0"/>
          </a:p>
          <a:p>
            <a:pPr algn="l" fontAlgn="base">
              <a:buFont typeface="+mj-lt"/>
              <a:buAutoNum type="arabicPeriod" startAt="2"/>
            </a:pPr>
            <a:r>
              <a:rPr lang="en-PH" sz="2200" dirty="0"/>
              <a:t> </a:t>
            </a:r>
            <a:r>
              <a:rPr lang="en-PH" sz="2200" b="1" dirty="0">
                <a:solidFill>
                  <a:srgbClr val="0070C0"/>
                </a:solidFill>
              </a:rPr>
              <a:t>The JDBC API</a:t>
            </a:r>
            <a:r>
              <a:rPr lang="en-PH" sz="2200" dirty="0"/>
              <a:t>: The JDBC API allows Java programs to execute SQL statements and retrieve results. </a:t>
            </a:r>
          </a:p>
          <a:p>
            <a:pPr algn="l" fontAlgn="base">
              <a:buFont typeface="+mj-lt"/>
              <a:buAutoNum type="arabicPeriod" startAt="2"/>
            </a:pPr>
            <a:endParaRPr lang="en-PH" sz="2200" dirty="0"/>
          </a:p>
          <a:p>
            <a:pPr algn="l" fontAlgn="base">
              <a:buFont typeface="+mj-lt"/>
              <a:buAutoNum type="arabicPeriod" startAt="3"/>
            </a:pPr>
            <a:r>
              <a:rPr lang="en-PH" sz="2200" dirty="0"/>
              <a:t> </a:t>
            </a:r>
            <a:r>
              <a:rPr lang="en-PH" sz="2200" b="1" dirty="0" err="1">
                <a:solidFill>
                  <a:srgbClr val="0070C0"/>
                </a:solidFill>
              </a:rPr>
              <a:t>DriverManager</a:t>
            </a:r>
            <a:r>
              <a:rPr lang="en-PH" sz="2200" dirty="0">
                <a:solidFill>
                  <a:srgbClr val="0070C0"/>
                </a:solidFill>
              </a:rPr>
              <a:t>:</a:t>
            </a:r>
            <a:r>
              <a:rPr lang="en-PH" sz="2200" dirty="0"/>
              <a:t> It uses some database-specific drivers to effectively connect enterprise applications to databases.</a:t>
            </a:r>
          </a:p>
          <a:p>
            <a:pPr algn="l" fontAlgn="base">
              <a:buFont typeface="+mj-lt"/>
              <a:buAutoNum type="arabicPeriod" startAt="3"/>
            </a:pPr>
            <a:endParaRPr lang="en-PH" sz="2200" dirty="0"/>
          </a:p>
          <a:p>
            <a:pPr algn="l" fontAlgn="base">
              <a:buFont typeface="+mj-lt"/>
              <a:buAutoNum type="arabicPeriod" startAt="4"/>
            </a:pPr>
            <a:r>
              <a:rPr lang="en-PH" sz="2200" dirty="0"/>
              <a:t> </a:t>
            </a:r>
            <a:r>
              <a:rPr lang="en-PH" sz="2200" b="1" dirty="0">
                <a:solidFill>
                  <a:srgbClr val="0070C0"/>
                </a:solidFill>
              </a:rPr>
              <a:t>JDBC drivers</a:t>
            </a:r>
            <a:r>
              <a:rPr lang="en-PH" sz="2200" dirty="0"/>
              <a:t>: To communicate with a data source through JDBC, you need a JDBC driver that intelligently communicates with the respective data source.	</a:t>
            </a:r>
          </a:p>
        </p:txBody>
      </p:sp>
    </p:spTree>
    <p:extLst>
      <p:ext uri="{BB962C8B-B14F-4D97-AF65-F5344CB8AC3E}">
        <p14:creationId xmlns:p14="http://schemas.microsoft.com/office/powerpoint/2010/main" val="4183199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Database Internet Connectivity</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321980"/>
            <a:ext cx="5406169" cy="4323907"/>
          </a:xfrm>
        </p:spPr>
        <p:txBody>
          <a:bodyPr>
            <a:noAutofit/>
          </a:bodyPr>
          <a:lstStyle/>
          <a:p>
            <a:pPr algn="l"/>
            <a:r>
              <a:rPr lang="en-PH" dirty="0"/>
              <a:t>Millions of people all over the world access the Internet and connect to databases via web browsers or data services. </a:t>
            </a:r>
          </a:p>
          <a:p>
            <a:pPr algn="l"/>
            <a:endParaRPr lang="en-PH" dirty="0"/>
          </a:p>
          <a:p>
            <a:pPr algn="l"/>
            <a:r>
              <a:rPr lang="en-PH" dirty="0"/>
              <a:t>For example, they can use a smartphone app to get weather forecasts, stock prices, driving directions, concert tickets, or music downloads.</a:t>
            </a:r>
          </a:p>
          <a:p>
            <a:pPr algn="l"/>
            <a:endParaRPr lang="en-PH" dirty="0"/>
          </a:p>
        </p:txBody>
      </p:sp>
      <p:pic>
        <p:nvPicPr>
          <p:cNvPr id="5" name="Picture 4" descr="A person holding a tablet with icons on it&#10;&#10;Description automatically generated">
            <a:extLst>
              <a:ext uri="{FF2B5EF4-FFF2-40B4-BE49-F238E27FC236}">
                <a16:creationId xmlns:a16="http://schemas.microsoft.com/office/drawing/2014/main" id="{9CA063CD-71A1-A23A-5630-ACD0E37280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1630" y="1321981"/>
            <a:ext cx="5177246" cy="2588623"/>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618066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Database Internet Connectivity</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861978"/>
          </a:xfrm>
        </p:spPr>
        <p:txBody>
          <a:bodyPr>
            <a:noAutofit/>
          </a:bodyPr>
          <a:lstStyle/>
          <a:p>
            <a:pPr algn="l"/>
            <a:r>
              <a:rPr lang="en-PH" b="1" dirty="0">
                <a:solidFill>
                  <a:srgbClr val="00B050"/>
                </a:solidFill>
              </a:rPr>
              <a:t>Internet database connectivity </a:t>
            </a:r>
            <a:r>
              <a:rPr lang="en-PH" dirty="0"/>
              <a:t>opens the door to new, innovative services that do the following: </a:t>
            </a:r>
          </a:p>
          <a:p>
            <a:pPr algn="l"/>
            <a:endParaRPr lang="en-PH" dirty="0"/>
          </a:p>
          <a:p>
            <a:pPr marL="342900" indent="-342900" algn="l">
              <a:buFont typeface="Wingdings" pitchFamily="2" charset="2"/>
              <a:buChar char="§"/>
            </a:pPr>
            <a:r>
              <a:rPr lang="en-PH" dirty="0"/>
              <a:t>Permit rapid responses to competitive pressures by bringing new services and products to market quickly. </a:t>
            </a:r>
          </a:p>
          <a:p>
            <a:pPr marL="342900" indent="-342900" algn="l">
              <a:buFont typeface="Wingdings" pitchFamily="2" charset="2"/>
              <a:buChar char="§"/>
            </a:pPr>
            <a:r>
              <a:rPr lang="en-PH" dirty="0"/>
              <a:t>Increase customer satisfaction through the creation of innovative data services such as mapping data combined with GPS (Global Positioning System) information to provide location aware services. These applications present end users with information or services located near the users’ current location. </a:t>
            </a:r>
          </a:p>
          <a:p>
            <a:pPr marL="342900" indent="-342900" algn="l">
              <a:buFont typeface="Wingdings" pitchFamily="2" charset="2"/>
              <a:buChar char="§"/>
            </a:pPr>
            <a:r>
              <a:rPr lang="en-PH" dirty="0"/>
              <a:t>Allow anywhere, anytime data access using mobile smart devices via the Internet. </a:t>
            </a:r>
          </a:p>
          <a:p>
            <a:pPr marL="342900" indent="-342900" algn="l">
              <a:buFont typeface="Wingdings" pitchFamily="2" charset="2"/>
              <a:buChar char="§"/>
            </a:pPr>
            <a:r>
              <a:rPr lang="en-PH" dirty="0"/>
              <a:t>Yield fast and effective information dissemination through universal access from across the street or across the globe. </a:t>
            </a:r>
          </a:p>
        </p:txBody>
      </p:sp>
    </p:spTree>
    <p:extLst>
      <p:ext uri="{BB962C8B-B14F-4D97-AF65-F5344CB8AC3E}">
        <p14:creationId xmlns:p14="http://schemas.microsoft.com/office/powerpoint/2010/main" val="691479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Web Server</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182205"/>
            <a:ext cx="11121365" cy="3169661"/>
          </a:xfrm>
        </p:spPr>
        <p:txBody>
          <a:bodyPr>
            <a:noAutofit/>
          </a:bodyPr>
          <a:lstStyle/>
          <a:p>
            <a:pPr algn="l"/>
            <a:r>
              <a:rPr lang="en-PH" dirty="0"/>
              <a:t>In general, the web server is the </a:t>
            </a:r>
            <a:r>
              <a:rPr lang="en-PH" b="1" dirty="0">
                <a:solidFill>
                  <a:srgbClr val="00B050"/>
                </a:solidFill>
              </a:rPr>
              <a:t>main hub through which all Internet services are accessed.</a:t>
            </a:r>
          </a:p>
          <a:p>
            <a:pPr algn="l"/>
            <a:endParaRPr lang="en-PH" b="1" dirty="0">
              <a:solidFill>
                <a:srgbClr val="00B050"/>
              </a:solidFill>
            </a:endParaRPr>
          </a:p>
          <a:p>
            <a:pPr algn="l"/>
            <a:r>
              <a:rPr lang="en-PH"/>
              <a:t>For </a:t>
            </a:r>
            <a:r>
              <a:rPr lang="en-PH" dirty="0"/>
              <a:t>example, when an end user uses a web browser to dynamically query a database, the client browser requests a webpage from the web server.</a:t>
            </a:r>
          </a:p>
          <a:p>
            <a:pPr algn="l"/>
            <a:endParaRPr lang="en-PH" dirty="0"/>
          </a:p>
          <a:p>
            <a:pPr algn="l"/>
            <a:r>
              <a:rPr lang="en-PH" dirty="0"/>
              <a:t>When the web server receives the page request, it looks for the page on the hard disk; when it finds the page, the server sends it back to the client. </a:t>
            </a:r>
          </a:p>
          <a:p>
            <a:pPr algn="l"/>
            <a:endParaRPr lang="en-PH" dirty="0"/>
          </a:p>
        </p:txBody>
      </p:sp>
    </p:spTree>
    <p:extLst>
      <p:ext uri="{BB962C8B-B14F-4D97-AF65-F5344CB8AC3E}">
        <p14:creationId xmlns:p14="http://schemas.microsoft.com/office/powerpoint/2010/main" val="25210890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Web-to-Database Middleware</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5070171"/>
          </a:xfrm>
        </p:spPr>
        <p:txBody>
          <a:bodyPr>
            <a:noAutofit/>
          </a:bodyPr>
          <a:lstStyle/>
          <a:p>
            <a:pPr algn="l"/>
            <a:r>
              <a:rPr lang="en-PH" sz="2300" dirty="0"/>
              <a:t>A </a:t>
            </a:r>
            <a:r>
              <a:rPr lang="en-PH" sz="2300" b="1" dirty="0">
                <a:solidFill>
                  <a:srgbClr val="00B050"/>
                </a:solidFill>
              </a:rPr>
              <a:t>server-side extension </a:t>
            </a:r>
            <a:r>
              <a:rPr lang="en-PH" sz="2300" dirty="0"/>
              <a:t>is a program that interacts directly with the web server to handle specific types of requests. </a:t>
            </a:r>
          </a:p>
          <a:p>
            <a:pPr algn="l"/>
            <a:endParaRPr lang="en-PH" sz="2300" dirty="0"/>
          </a:p>
          <a:p>
            <a:pPr algn="l"/>
            <a:r>
              <a:rPr lang="en-PH" sz="2300" dirty="0"/>
              <a:t>The server- side extension program </a:t>
            </a:r>
            <a:r>
              <a:rPr lang="en-PH" sz="2300" b="1" dirty="0">
                <a:solidFill>
                  <a:srgbClr val="0070C0"/>
                </a:solidFill>
              </a:rPr>
              <a:t>retrieves the data from databases and passes the retrieved data to the web server</a:t>
            </a:r>
            <a:r>
              <a:rPr lang="en-PH" sz="2300" dirty="0"/>
              <a:t>, which in turn sends the data to the client’s browser for display. </a:t>
            </a:r>
          </a:p>
          <a:p>
            <a:pPr algn="l"/>
            <a:endParaRPr lang="en-PH" sz="2300" dirty="0"/>
          </a:p>
          <a:p>
            <a:pPr algn="l"/>
            <a:r>
              <a:rPr lang="en-PH" sz="2300" dirty="0"/>
              <a:t>The server-side extension </a:t>
            </a:r>
            <a:r>
              <a:rPr lang="en-PH" sz="2300" b="1" dirty="0">
                <a:solidFill>
                  <a:srgbClr val="0070C0"/>
                </a:solidFill>
              </a:rPr>
              <a:t>makes it possible to retrieve and present the query results,</a:t>
            </a:r>
            <a:r>
              <a:rPr lang="en-PH" sz="2300" b="1" dirty="0">
                <a:solidFill>
                  <a:srgbClr val="00B050"/>
                </a:solidFill>
              </a:rPr>
              <a:t> </a:t>
            </a:r>
            <a:r>
              <a:rPr lang="en-PH" sz="2300" dirty="0"/>
              <a:t>but more importantly, it provides its services to the web server in a way that is totally </a:t>
            </a:r>
            <a:r>
              <a:rPr lang="en-PH" sz="2300" dirty="0" err="1"/>
              <a:t>transpar</a:t>
            </a:r>
            <a:r>
              <a:rPr lang="en-PH" sz="2300" dirty="0"/>
              <a:t>- </a:t>
            </a:r>
            <a:r>
              <a:rPr lang="en-PH" sz="2300" dirty="0" err="1"/>
              <a:t>ent</a:t>
            </a:r>
            <a:r>
              <a:rPr lang="en-PH" sz="2300" dirty="0"/>
              <a:t> to the client browser. </a:t>
            </a:r>
          </a:p>
          <a:p>
            <a:pPr algn="l"/>
            <a:endParaRPr lang="en-PH" sz="2300" dirty="0"/>
          </a:p>
          <a:p>
            <a:pPr algn="l"/>
            <a:r>
              <a:rPr lang="en-PH" sz="2300" dirty="0"/>
              <a:t>In short, the server-side extension adds significant functionality to the web server, and therefore to the Internet. </a:t>
            </a:r>
          </a:p>
          <a:p>
            <a:pPr algn="l"/>
            <a:endParaRPr lang="en-PH" sz="2300" dirty="0"/>
          </a:p>
        </p:txBody>
      </p:sp>
    </p:spTree>
    <p:extLst>
      <p:ext uri="{BB962C8B-B14F-4D97-AF65-F5344CB8AC3E}">
        <p14:creationId xmlns:p14="http://schemas.microsoft.com/office/powerpoint/2010/main" val="2120887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7" name="Picture 6" descr="A diagram of a computer server&#10;&#10;Description automatically generated">
            <a:extLst>
              <a:ext uri="{FF2B5EF4-FFF2-40B4-BE49-F238E27FC236}">
                <a16:creationId xmlns:a16="http://schemas.microsoft.com/office/drawing/2014/main" id="{C96317FF-61C0-1E87-D34E-1508862B39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4366" y="119741"/>
            <a:ext cx="7063268" cy="63960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213396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Web Server Interfaces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861978"/>
          </a:xfrm>
        </p:spPr>
        <p:txBody>
          <a:bodyPr>
            <a:noAutofit/>
          </a:bodyPr>
          <a:lstStyle/>
          <a:p>
            <a:pPr algn="l"/>
            <a:r>
              <a:rPr lang="en-PH" dirty="0"/>
              <a:t>A </a:t>
            </a:r>
            <a:r>
              <a:rPr lang="en-PH" b="1" dirty="0">
                <a:solidFill>
                  <a:srgbClr val="00B050"/>
                </a:solidFill>
              </a:rPr>
              <a:t>web server interface </a:t>
            </a:r>
            <a:r>
              <a:rPr lang="en-PH" dirty="0"/>
              <a:t>defines a standard way to exchange messages with external programs. Currently, there are two well-defined web server interfaces: </a:t>
            </a:r>
          </a:p>
          <a:p>
            <a:pPr algn="l"/>
            <a:endParaRPr lang="en-PH" dirty="0"/>
          </a:p>
          <a:p>
            <a:pPr algn="l"/>
            <a:r>
              <a:rPr lang="en-PH" b="1" dirty="0">
                <a:solidFill>
                  <a:srgbClr val="0070C0"/>
                </a:solidFill>
              </a:rPr>
              <a:t>Common Gateway Interface (CGI) </a:t>
            </a:r>
          </a:p>
          <a:p>
            <a:pPr algn="l"/>
            <a:r>
              <a:rPr lang="en-PH" dirty="0"/>
              <a:t>uses script files that perform specific functions based on the client’s parameters that are passed to the web server. </a:t>
            </a:r>
          </a:p>
          <a:p>
            <a:pPr algn="l">
              <a:buFont typeface="Arial" panose="020B0604020202020204" pitchFamily="34" charset="0"/>
              <a:buChar char="•"/>
            </a:pPr>
            <a:endParaRPr lang="en-PH" dirty="0"/>
          </a:p>
          <a:p>
            <a:pPr algn="l"/>
            <a:r>
              <a:rPr lang="en-PH" b="1" dirty="0">
                <a:solidFill>
                  <a:srgbClr val="0070C0"/>
                </a:solidFill>
              </a:rPr>
              <a:t>Application programming interface (API) </a:t>
            </a:r>
          </a:p>
          <a:p>
            <a:pPr algn="l"/>
            <a:r>
              <a:rPr lang="en-PH" dirty="0"/>
              <a:t>Is a newer web server interface standard that is more efficient and faster than a CGI script. APIs are more efficient because they are implemented as shared code or as dynamic-link libraries (DLLs). </a:t>
            </a:r>
          </a:p>
          <a:p>
            <a:pPr algn="l">
              <a:buFont typeface="Arial" panose="020B0604020202020204" pitchFamily="34" charset="0"/>
              <a:buChar char="•"/>
            </a:pPr>
            <a:endParaRPr lang="en-PH" dirty="0"/>
          </a:p>
          <a:p>
            <a:pPr algn="l">
              <a:buFont typeface="Arial" panose="020B0604020202020204" pitchFamily="34" charset="0"/>
              <a:buChar char="•"/>
            </a:pPr>
            <a:endParaRPr lang="en-PH" dirty="0"/>
          </a:p>
        </p:txBody>
      </p:sp>
    </p:spTree>
    <p:extLst>
      <p:ext uri="{BB962C8B-B14F-4D97-AF65-F5344CB8AC3E}">
        <p14:creationId xmlns:p14="http://schemas.microsoft.com/office/powerpoint/2010/main" val="92872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7" name="Picture 6" descr="A diagram of a computer network&#10;&#10;Description automatically generated">
            <a:extLst>
              <a:ext uri="{FF2B5EF4-FFF2-40B4-BE49-F238E27FC236}">
                <a16:creationId xmlns:a16="http://schemas.microsoft.com/office/drawing/2014/main" id="{1C49EE7E-6405-8F14-8EA0-619E444126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4554" y="271422"/>
            <a:ext cx="7162891" cy="5868119"/>
          </a:xfrm>
          <a:prstGeom prst="rect">
            <a:avLst/>
          </a:prstGeom>
        </p:spPr>
      </p:pic>
    </p:spTree>
    <p:extLst>
      <p:ext uri="{BB962C8B-B14F-4D97-AF65-F5344CB8AC3E}">
        <p14:creationId xmlns:p14="http://schemas.microsoft.com/office/powerpoint/2010/main" val="1550800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567267" y="189302"/>
            <a:ext cx="10100733" cy="855727"/>
          </a:xfrm>
        </p:spPr>
        <p:txBody>
          <a:bodyPr>
            <a:noAutofit/>
          </a:bodyPr>
          <a:lstStyle/>
          <a:p>
            <a:pPr algn="l"/>
            <a:r>
              <a:rPr lang="en-GB" sz="4000" b="1" dirty="0">
                <a:latin typeface="Calibri Light (Headings)"/>
              </a:rPr>
              <a:t>Outline</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6" name="Title 1">
            <a:extLst>
              <a:ext uri="{FF2B5EF4-FFF2-40B4-BE49-F238E27FC236}">
                <a16:creationId xmlns:a16="http://schemas.microsoft.com/office/drawing/2014/main" id="{F66935D5-92FC-8651-8622-AD824107F9FA}"/>
              </a:ext>
            </a:extLst>
          </p:cNvPr>
          <p:cNvSpPr txBox="1">
            <a:spLocks/>
          </p:cNvSpPr>
          <p:nvPr/>
        </p:nvSpPr>
        <p:spPr>
          <a:xfrm>
            <a:off x="459205" y="1270274"/>
            <a:ext cx="11273589" cy="4317452"/>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2800" i="0" dirty="0">
              <a:solidFill>
                <a:srgbClr val="252C33"/>
              </a:solidFill>
              <a:effectLst/>
              <a:latin typeface="Calibri Light (Headings)"/>
            </a:endParaRPr>
          </a:p>
          <a:p>
            <a:pPr marL="457200" indent="-457200" algn="l">
              <a:buFont typeface="Wingdings" pitchFamily="2" charset="2"/>
              <a:buChar char="Ø"/>
            </a:pPr>
            <a:endParaRPr lang="en-US" sz="2800" b="1" dirty="0">
              <a:latin typeface="Calibri Light (Headings)"/>
            </a:endParaRPr>
          </a:p>
          <a:p>
            <a:pPr marL="457200" indent="-457200" algn="l">
              <a:buFont typeface="Wingdings" pitchFamily="2" charset="2"/>
              <a:buChar char="Ø"/>
            </a:pPr>
            <a:r>
              <a:rPr lang="en-US" sz="2800" b="1" dirty="0">
                <a:latin typeface="Calibri Light (Headings)"/>
              </a:rPr>
              <a:t>Database Connectivity</a:t>
            </a:r>
            <a:endParaRPr lang="en-US" sz="2800" b="1" i="0" dirty="0">
              <a:effectLst/>
              <a:latin typeface="Calibri Light (Headings)"/>
            </a:endParaRPr>
          </a:p>
          <a:p>
            <a:pPr marL="457200" indent="-457200" algn="l">
              <a:buFont typeface="Wingdings" pitchFamily="2" charset="2"/>
              <a:buChar char="Ø"/>
            </a:pPr>
            <a:endParaRPr lang="en-US" sz="2800" b="1" dirty="0">
              <a:latin typeface="Calibri Light (Headings)"/>
            </a:endParaRPr>
          </a:p>
          <a:p>
            <a:pPr marL="457200" indent="-457200" algn="l">
              <a:buFont typeface="Wingdings" pitchFamily="2" charset="2"/>
              <a:buChar char="Ø"/>
            </a:pPr>
            <a:r>
              <a:rPr lang="en-US" sz="2800" i="0" dirty="0">
                <a:solidFill>
                  <a:schemeClr val="bg2">
                    <a:lumMod val="75000"/>
                  </a:schemeClr>
                </a:solidFill>
                <a:effectLst/>
                <a:latin typeface="Calibri Light (Headings)"/>
              </a:rPr>
              <a:t>Three Layer</a:t>
            </a:r>
            <a:r>
              <a:rPr lang="en-US" sz="2800" dirty="0">
                <a:solidFill>
                  <a:schemeClr val="bg2">
                    <a:lumMod val="75000"/>
                  </a:schemeClr>
                </a:solidFill>
                <a:latin typeface="Calibri Light (Headings)"/>
              </a:rPr>
              <a:t> Architecture</a:t>
            </a:r>
          </a:p>
          <a:p>
            <a:pPr marL="457200" indent="-457200" algn="l">
              <a:buFont typeface="Wingdings" pitchFamily="2" charset="2"/>
              <a:buChar char="Ø"/>
            </a:pPr>
            <a:endParaRPr lang="en-US" sz="2800" i="0" dirty="0">
              <a:solidFill>
                <a:schemeClr val="bg2">
                  <a:lumMod val="75000"/>
                </a:schemeClr>
              </a:solidFill>
              <a:effectLst/>
              <a:latin typeface="Calibri Light (Headings)"/>
            </a:endParaRPr>
          </a:p>
          <a:p>
            <a:pPr marL="457200" indent="-457200" algn="l">
              <a:buFont typeface="Wingdings" pitchFamily="2" charset="2"/>
              <a:buChar char="Ø"/>
            </a:pPr>
            <a:r>
              <a:rPr lang="en-US" sz="2800" dirty="0">
                <a:solidFill>
                  <a:schemeClr val="bg2">
                    <a:lumMod val="75000"/>
                  </a:schemeClr>
                </a:solidFill>
                <a:latin typeface="Calibri Light (Headings)"/>
              </a:rPr>
              <a:t>Database Connectivity Interfaces</a:t>
            </a:r>
          </a:p>
          <a:p>
            <a:pPr marL="457200" indent="-457200" algn="l">
              <a:buFont typeface="Wingdings" pitchFamily="2" charset="2"/>
              <a:buChar char="Ø"/>
            </a:pPr>
            <a:endParaRPr lang="en-US" sz="2800" i="0" dirty="0">
              <a:solidFill>
                <a:schemeClr val="bg2">
                  <a:lumMod val="75000"/>
                </a:schemeClr>
              </a:solidFill>
              <a:effectLst/>
              <a:latin typeface="Calibri Light (Headings)"/>
            </a:endParaRPr>
          </a:p>
          <a:p>
            <a:pPr marL="457200" indent="-457200" algn="l">
              <a:buFont typeface="Wingdings" pitchFamily="2" charset="2"/>
              <a:buChar char="Ø"/>
            </a:pPr>
            <a:r>
              <a:rPr lang="en-US" sz="2800" dirty="0">
                <a:solidFill>
                  <a:schemeClr val="bg2">
                    <a:lumMod val="75000"/>
                  </a:schemeClr>
                </a:solidFill>
                <a:latin typeface="Calibri Light (Headings)"/>
              </a:rPr>
              <a:t>Java Database Connectivity (JDBC)</a:t>
            </a:r>
          </a:p>
          <a:p>
            <a:pPr marL="457200" indent="-457200" algn="l">
              <a:buFont typeface="Wingdings" pitchFamily="2" charset="2"/>
              <a:buChar char="Ø"/>
            </a:pPr>
            <a:endParaRPr lang="en-US" sz="2800" i="0" dirty="0">
              <a:solidFill>
                <a:schemeClr val="bg2">
                  <a:lumMod val="75000"/>
                </a:schemeClr>
              </a:solidFill>
              <a:effectLst/>
              <a:latin typeface="Calibri Light (Headings)"/>
            </a:endParaRPr>
          </a:p>
          <a:p>
            <a:pPr marL="457200" indent="-457200" algn="l">
              <a:buFont typeface="Wingdings" pitchFamily="2" charset="2"/>
              <a:buChar char="Ø"/>
            </a:pPr>
            <a:r>
              <a:rPr lang="en-US" sz="2800" dirty="0">
                <a:solidFill>
                  <a:schemeClr val="bg2">
                    <a:lumMod val="75000"/>
                  </a:schemeClr>
                </a:solidFill>
                <a:latin typeface="Calibri Light (Headings)"/>
              </a:rPr>
              <a:t>Database Internet Connectivity</a:t>
            </a:r>
            <a:endParaRPr lang="en-US" sz="2800" i="0" dirty="0">
              <a:solidFill>
                <a:schemeClr val="bg2">
                  <a:lumMod val="75000"/>
                </a:schemeClr>
              </a:solidFill>
              <a:effectLst/>
              <a:latin typeface="Calibri Light (Headings)"/>
            </a:endParaRPr>
          </a:p>
          <a:p>
            <a:pPr algn="l"/>
            <a:endParaRPr lang="en-US" sz="2800" b="0" i="0" dirty="0">
              <a:solidFill>
                <a:srgbClr val="636C8B"/>
              </a:solidFill>
              <a:effectLst/>
              <a:latin typeface="Calibri Light (Headings)"/>
            </a:endParaRPr>
          </a:p>
          <a:p>
            <a:pPr algn="l"/>
            <a:endParaRPr lang="en-US" sz="2800" dirty="0">
              <a:solidFill>
                <a:srgbClr val="636C8B"/>
              </a:solidFill>
              <a:latin typeface="Calibri Light (Headings)"/>
            </a:endParaRPr>
          </a:p>
        </p:txBody>
      </p:sp>
    </p:spTree>
    <p:extLst>
      <p:ext uri="{BB962C8B-B14F-4D97-AF65-F5344CB8AC3E}">
        <p14:creationId xmlns:p14="http://schemas.microsoft.com/office/powerpoint/2010/main" val="1172068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Web Browsers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861978"/>
          </a:xfrm>
        </p:spPr>
        <p:txBody>
          <a:bodyPr>
            <a:noAutofit/>
          </a:bodyPr>
          <a:lstStyle/>
          <a:p>
            <a:pPr algn="l"/>
            <a:r>
              <a:rPr lang="en-PH" dirty="0"/>
              <a:t>The </a:t>
            </a:r>
            <a:r>
              <a:rPr lang="en-PH" b="1" dirty="0">
                <a:solidFill>
                  <a:srgbClr val="00B050"/>
                </a:solidFill>
              </a:rPr>
              <a:t>web browser </a:t>
            </a:r>
            <a:r>
              <a:rPr lang="en-PH" dirty="0"/>
              <a:t>is software such as Microsoft Internet Explorer, Google Chrome, Apple Safari, or Mozilla Firefox that lets end users navigate the web from their client computer.</a:t>
            </a:r>
          </a:p>
          <a:p>
            <a:pPr algn="l"/>
            <a:r>
              <a:rPr lang="en-PH" dirty="0"/>
              <a:t>Each time the end user clicks a hyperlink, the browser generates an HTTP GET page request that is sent to the designated web server using the TCP/IP Internet protocol. </a:t>
            </a:r>
          </a:p>
          <a:p>
            <a:pPr algn="l"/>
            <a:r>
              <a:rPr lang="en-PH" dirty="0"/>
              <a:t>The web browser’s job is </a:t>
            </a:r>
            <a:r>
              <a:rPr lang="en-PH" b="1" dirty="0">
                <a:solidFill>
                  <a:srgbClr val="0070C0"/>
                </a:solidFill>
              </a:rPr>
              <a:t>to interpret the HTML code that it receives from the web server</a:t>
            </a:r>
            <a:r>
              <a:rPr lang="en-PH" b="1" dirty="0">
                <a:solidFill>
                  <a:srgbClr val="00B050"/>
                </a:solidFill>
              </a:rPr>
              <a:t> </a:t>
            </a:r>
            <a:r>
              <a:rPr lang="en-PH" dirty="0"/>
              <a:t>and to present the various page components in a standard formatted way. </a:t>
            </a:r>
          </a:p>
        </p:txBody>
      </p:sp>
      <p:pic>
        <p:nvPicPr>
          <p:cNvPr id="5" name="Picture 4" descr="A blue compass with a red point and black text&#10;&#10;Description automatically generated">
            <a:extLst>
              <a:ext uri="{FF2B5EF4-FFF2-40B4-BE49-F238E27FC236}">
                <a16:creationId xmlns:a16="http://schemas.microsoft.com/office/drawing/2014/main" id="{4B0D1B43-5CBC-B008-1E14-0C6CD93B1F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55986" y="4274304"/>
            <a:ext cx="2019300" cy="1003300"/>
          </a:xfrm>
          <a:prstGeom prst="rect">
            <a:avLst/>
          </a:prstGeom>
        </p:spPr>
      </p:pic>
      <p:pic>
        <p:nvPicPr>
          <p:cNvPr id="7" name="Picture 6" descr="A logo of a fox and fire&#10;&#10;Description automatically generated">
            <a:extLst>
              <a:ext uri="{FF2B5EF4-FFF2-40B4-BE49-F238E27FC236}">
                <a16:creationId xmlns:a16="http://schemas.microsoft.com/office/drawing/2014/main" id="{6ED3B1BA-314E-E587-A85B-5BE3BE0455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9493" y="4045704"/>
            <a:ext cx="1384300" cy="1460500"/>
          </a:xfrm>
          <a:prstGeom prst="rect">
            <a:avLst/>
          </a:prstGeom>
        </p:spPr>
      </p:pic>
      <p:pic>
        <p:nvPicPr>
          <p:cNvPr id="9" name="Picture 8" descr="A logo of a google chrome browser&#10;&#10;Description automatically generated">
            <a:extLst>
              <a:ext uri="{FF2B5EF4-FFF2-40B4-BE49-F238E27FC236}">
                <a16:creationId xmlns:a16="http://schemas.microsoft.com/office/drawing/2014/main" id="{45B7BD0C-AB11-06E2-591C-A3E0348365E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128000" y="4132115"/>
            <a:ext cx="1422400" cy="1422400"/>
          </a:xfrm>
          <a:prstGeom prst="rect">
            <a:avLst/>
          </a:prstGeom>
        </p:spPr>
      </p:pic>
    </p:spTree>
    <p:extLst>
      <p:ext uri="{BB962C8B-B14F-4D97-AF65-F5344CB8AC3E}">
        <p14:creationId xmlns:p14="http://schemas.microsoft.com/office/powerpoint/2010/main" val="32334482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Web Application Servers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dirty="0"/>
              <a:t>A </a:t>
            </a:r>
            <a:r>
              <a:rPr lang="en-PH" b="1" dirty="0">
                <a:solidFill>
                  <a:srgbClr val="00B050"/>
                </a:solidFill>
              </a:rPr>
              <a:t>web application server</a:t>
            </a:r>
            <a:r>
              <a:rPr lang="en-PH" dirty="0"/>
              <a:t> is a middleware application that expands the functionality of web servers by linking them to a wide range of services, such as databases, directory systems, and search engines. </a:t>
            </a:r>
          </a:p>
          <a:p>
            <a:pPr algn="l"/>
            <a:endParaRPr lang="en-PH" dirty="0"/>
          </a:p>
          <a:p>
            <a:pPr algn="l"/>
            <a:r>
              <a:rPr lang="en-PH" dirty="0"/>
              <a:t>Web application servers can be used to perform the following: </a:t>
            </a:r>
          </a:p>
          <a:p>
            <a:pPr marL="342900" indent="-342900" algn="l">
              <a:buFont typeface="Wingdings" pitchFamily="2" charset="2"/>
              <a:buChar char="§"/>
            </a:pPr>
            <a:r>
              <a:rPr lang="en-PH" dirty="0"/>
              <a:t> Connect to and query a database from a webpage. </a:t>
            </a:r>
          </a:p>
          <a:p>
            <a:pPr marL="342900" indent="-342900" algn="l">
              <a:buFont typeface="Wingdings" pitchFamily="2" charset="2"/>
              <a:buChar char="§"/>
            </a:pPr>
            <a:r>
              <a:rPr lang="en-PH" dirty="0"/>
              <a:t> Present database data in a webpage using various formats. </a:t>
            </a:r>
          </a:p>
          <a:p>
            <a:pPr marL="342900" indent="-342900" algn="l">
              <a:buFont typeface="Wingdings" pitchFamily="2" charset="2"/>
              <a:buChar char="§"/>
            </a:pPr>
            <a:r>
              <a:rPr lang="en-PH" dirty="0"/>
              <a:t> Create dynamic web search pages. </a:t>
            </a:r>
          </a:p>
          <a:p>
            <a:pPr marL="342900" indent="-342900" algn="l">
              <a:buFont typeface="Wingdings" pitchFamily="2" charset="2"/>
              <a:buChar char="§"/>
            </a:pPr>
            <a:r>
              <a:rPr lang="en-PH" dirty="0"/>
              <a:t>Create webpages to insert, update, and delete database data. </a:t>
            </a:r>
          </a:p>
          <a:p>
            <a:pPr marL="342900" indent="-342900" algn="l">
              <a:buFont typeface="Wingdings" pitchFamily="2" charset="2"/>
              <a:buChar char="§"/>
            </a:pPr>
            <a:r>
              <a:rPr lang="en-PH" dirty="0"/>
              <a:t>And much more…</a:t>
            </a:r>
          </a:p>
          <a:p>
            <a:pPr algn="l"/>
            <a:endParaRPr lang="en-PH" dirty="0"/>
          </a:p>
        </p:txBody>
      </p:sp>
    </p:spTree>
    <p:extLst>
      <p:ext uri="{BB962C8B-B14F-4D97-AF65-F5344CB8AC3E}">
        <p14:creationId xmlns:p14="http://schemas.microsoft.com/office/powerpoint/2010/main" val="18765535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8" y="1161296"/>
            <a:ext cx="5798292" cy="4782304"/>
          </a:xfrm>
        </p:spPr>
        <p:txBody>
          <a:bodyPr>
            <a:noAutofit/>
          </a:bodyPr>
          <a:lstStyle/>
          <a:p>
            <a:pPr algn="l"/>
            <a:r>
              <a:rPr lang="en-PH" dirty="0"/>
              <a:t>Companies use the Internet to generate business transactions and integrate data to increase efficiency and reduce costs. These transactions are known as electronic commerce (e-commerce); </a:t>
            </a:r>
          </a:p>
          <a:p>
            <a:pPr algn="l"/>
            <a:endParaRPr lang="en-PH" dirty="0"/>
          </a:p>
          <a:p>
            <a:pPr algn="l"/>
            <a:r>
              <a:rPr lang="en-PH" dirty="0"/>
              <a:t>It enables all types of organizations to sell products and services to a global market. E-commerce transactions, the sale of products or services, can take place between businesses (business-to-business, or B2B) or between a business and a consumer (business-to-consumer, or B2C). </a:t>
            </a:r>
          </a:p>
          <a:p>
            <a:pPr algn="l"/>
            <a:endParaRPr lang="en-PH" dirty="0"/>
          </a:p>
        </p:txBody>
      </p:sp>
      <p:pic>
        <p:nvPicPr>
          <p:cNvPr id="5" name="Picture 4" descr="A computer and shopping cart with icons&#10;&#10;Description automatically generated">
            <a:extLst>
              <a:ext uri="{FF2B5EF4-FFF2-40B4-BE49-F238E27FC236}">
                <a16:creationId xmlns:a16="http://schemas.microsoft.com/office/drawing/2014/main" id="{AEC162FF-1ECF-BF75-83E8-A71E21CEA4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9179" y="1240970"/>
            <a:ext cx="4394200" cy="25273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700552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7" y="1161296"/>
            <a:ext cx="6628527" cy="4782304"/>
          </a:xfrm>
        </p:spPr>
        <p:txBody>
          <a:bodyPr>
            <a:noAutofit/>
          </a:bodyPr>
          <a:lstStyle/>
          <a:p>
            <a:pPr algn="l"/>
            <a:r>
              <a:rPr lang="en-PH" dirty="0"/>
              <a:t>Most e-commerce transactions take place between businesses. Because B2B e-commerce integrates business processes among companies, it requires the transfer of business information among different business </a:t>
            </a:r>
            <a:r>
              <a:rPr lang="en-PH" dirty="0" err="1"/>
              <a:t>enti</a:t>
            </a:r>
            <a:endParaRPr lang="en-PH" dirty="0"/>
          </a:p>
          <a:p>
            <a:pPr algn="l"/>
            <a:endParaRPr lang="en-PH" dirty="0"/>
          </a:p>
          <a:p>
            <a:pPr algn="l"/>
            <a:r>
              <a:rPr lang="en-PH" dirty="0"/>
              <a:t>However, the way in which businesses represent, identify, and use data tends to differ substantially from company to company. As a simple example, some companies use the term product code, while others use item ID. </a:t>
            </a:r>
          </a:p>
        </p:txBody>
      </p:sp>
      <p:pic>
        <p:nvPicPr>
          <p:cNvPr id="5" name="Picture 4" descr="A diagram of a business&#10;&#10;Description automatically generated">
            <a:extLst>
              <a:ext uri="{FF2B5EF4-FFF2-40B4-BE49-F238E27FC236}">
                <a16:creationId xmlns:a16="http://schemas.microsoft.com/office/drawing/2014/main" id="{C23941E7-F7A5-48B0-7F64-E1534CDAB1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62499" y="1161296"/>
            <a:ext cx="5198495" cy="2721087"/>
          </a:xfrm>
          <a:prstGeom prst="rect">
            <a:avLst/>
          </a:prstGeom>
        </p:spPr>
      </p:pic>
    </p:spTree>
    <p:extLst>
      <p:ext uri="{BB962C8B-B14F-4D97-AF65-F5344CB8AC3E}">
        <p14:creationId xmlns:p14="http://schemas.microsoft.com/office/powerpoint/2010/main" val="2101289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7" y="1161296"/>
            <a:ext cx="6628527" cy="4782304"/>
          </a:xfrm>
        </p:spPr>
        <p:txBody>
          <a:bodyPr>
            <a:noAutofit/>
          </a:bodyPr>
          <a:lstStyle/>
          <a:p>
            <a:pPr algn="l"/>
            <a:r>
              <a:rPr lang="en-PH" dirty="0"/>
              <a:t>Until recently, a purchase order traveling over the web was expected to be in the form of an HTML document. </a:t>
            </a:r>
          </a:p>
          <a:p>
            <a:pPr algn="l"/>
            <a:endParaRPr lang="en-PH" dirty="0"/>
          </a:p>
          <a:p>
            <a:pPr algn="l"/>
            <a:r>
              <a:rPr lang="en-PH" dirty="0"/>
              <a:t>The HTML webpage displayed on the web browser would include formatting as well as the order details. HTML tags describe how something looks on the webpage, such as typefaces and heading styles, and they often come in pairs to start and end formatting features </a:t>
            </a:r>
          </a:p>
          <a:p>
            <a:pPr algn="l"/>
            <a:endParaRPr lang="en-PH" dirty="0"/>
          </a:p>
        </p:txBody>
      </p:sp>
      <p:pic>
        <p:nvPicPr>
          <p:cNvPr id="7" name="Picture 6" descr="A screen shot of a computer code&#10;&#10;Description automatically generated">
            <a:extLst>
              <a:ext uri="{FF2B5EF4-FFF2-40B4-BE49-F238E27FC236}">
                <a16:creationId xmlns:a16="http://schemas.microsoft.com/office/drawing/2014/main" id="{F28E6518-4AF3-FDAF-3A04-96C00B9200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6043" y="1161296"/>
            <a:ext cx="4769383" cy="2729466"/>
          </a:xfrm>
          <a:prstGeom prst="rect">
            <a:avLst/>
          </a:prstGeom>
        </p:spPr>
      </p:pic>
    </p:spTree>
    <p:extLst>
      <p:ext uri="{BB962C8B-B14F-4D97-AF65-F5344CB8AC3E}">
        <p14:creationId xmlns:p14="http://schemas.microsoft.com/office/powerpoint/2010/main" val="25575247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7" y="1161296"/>
            <a:ext cx="6628527" cy="4782304"/>
          </a:xfrm>
        </p:spPr>
        <p:txBody>
          <a:bodyPr>
            <a:noAutofit/>
          </a:bodyPr>
          <a:lstStyle/>
          <a:p>
            <a:pPr algn="l"/>
            <a:r>
              <a:rPr lang="en-PH" dirty="0"/>
              <a:t>If an application needs to get the order data from the webpage, there is no easy way to extract details such as the order number, date, customer number, product code, quantity, or price from an HTML document. </a:t>
            </a:r>
          </a:p>
          <a:p>
            <a:pPr algn="l"/>
            <a:endParaRPr lang="en-PH" dirty="0"/>
          </a:p>
          <a:p>
            <a:pPr algn="l"/>
            <a:r>
              <a:rPr lang="en-PH" dirty="0"/>
              <a:t>The HTML document can only describe how to dis- play the order in a web browser; it does not permit the manipulation of the order’s data elements. To solve that problem, a new markup language known as </a:t>
            </a:r>
            <a:r>
              <a:rPr lang="en-PH" b="1" dirty="0">
                <a:solidFill>
                  <a:srgbClr val="00B050"/>
                </a:solidFill>
              </a:rPr>
              <a:t>Extensible Markup Language </a:t>
            </a:r>
            <a:r>
              <a:rPr lang="en-PH" dirty="0"/>
              <a:t>was developed. </a:t>
            </a:r>
          </a:p>
          <a:p>
            <a:pPr algn="l"/>
            <a:endParaRPr lang="en-PH" dirty="0"/>
          </a:p>
        </p:txBody>
      </p:sp>
      <p:pic>
        <p:nvPicPr>
          <p:cNvPr id="7" name="Picture 6" descr="A screen shot of a computer code&#10;&#10;Description automatically generated">
            <a:extLst>
              <a:ext uri="{FF2B5EF4-FFF2-40B4-BE49-F238E27FC236}">
                <a16:creationId xmlns:a16="http://schemas.microsoft.com/office/drawing/2014/main" id="{F28E6518-4AF3-FDAF-3A04-96C00B9200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6043" y="1161296"/>
            <a:ext cx="4769383" cy="2729466"/>
          </a:xfrm>
          <a:prstGeom prst="rect">
            <a:avLst/>
          </a:prstGeom>
        </p:spPr>
      </p:pic>
    </p:spTree>
    <p:extLst>
      <p:ext uri="{BB962C8B-B14F-4D97-AF65-F5344CB8AC3E}">
        <p14:creationId xmlns:p14="http://schemas.microsoft.com/office/powerpoint/2010/main" val="5799174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Extensible Markup Language (XML)</a:t>
            </a:r>
            <a:r>
              <a:rPr lang="en-PH" dirty="0"/>
              <a:t> is a meta-language used to represent and manipulate data elements. </a:t>
            </a:r>
          </a:p>
          <a:p>
            <a:pPr algn="l"/>
            <a:endParaRPr lang="en-PH" dirty="0"/>
          </a:p>
          <a:p>
            <a:pPr algn="l"/>
            <a:r>
              <a:rPr lang="en-PH" dirty="0"/>
              <a:t>XML is designed to facilitate the exchange of structured documents, such as orders and invoices, over the Internet </a:t>
            </a:r>
          </a:p>
          <a:p>
            <a:pPr algn="l"/>
            <a:endParaRPr lang="en-PH" dirty="0"/>
          </a:p>
          <a:p>
            <a:pPr algn="l"/>
            <a:r>
              <a:rPr lang="en-PH" dirty="0"/>
              <a:t>XML is not a new version or replacement for HTML. </a:t>
            </a:r>
          </a:p>
          <a:p>
            <a:pPr algn="l"/>
            <a:endParaRPr lang="en-PH" dirty="0"/>
          </a:p>
          <a:p>
            <a:pPr algn="l"/>
            <a:r>
              <a:rPr lang="en-PH" dirty="0"/>
              <a:t>XML is concerned with the description and representation of the data, rather than the way the data is displayed. XML provides the semantics that facilitate the sharing, exchange, and manipulation of structured documents over organizational boundaries. </a:t>
            </a:r>
          </a:p>
          <a:p>
            <a:pPr algn="l"/>
            <a:endParaRPr lang="en-PH" dirty="0"/>
          </a:p>
        </p:txBody>
      </p:sp>
    </p:spTree>
    <p:extLst>
      <p:ext uri="{BB962C8B-B14F-4D97-AF65-F5344CB8AC3E}">
        <p14:creationId xmlns:p14="http://schemas.microsoft.com/office/powerpoint/2010/main" val="41740253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Extensible Markup Language (XML)</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pic>
        <p:nvPicPr>
          <p:cNvPr id="6" name="Content Placeholder 6" descr="A screen shot of a computer program&#10;&#10;Description automatically generated">
            <a:extLst>
              <a:ext uri="{FF2B5EF4-FFF2-40B4-BE49-F238E27FC236}">
                <a16:creationId xmlns:a16="http://schemas.microsoft.com/office/drawing/2014/main" id="{5591A095-4632-8A2D-4F0C-2F186045C4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6971" y="1261641"/>
            <a:ext cx="6538058" cy="4003303"/>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16008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DTD and XML Schemas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dirty="0"/>
              <a:t>Companies that use B2B transactions must have a way </a:t>
            </a:r>
            <a:r>
              <a:rPr lang="en-PH" b="1" dirty="0">
                <a:solidFill>
                  <a:srgbClr val="0070C0"/>
                </a:solidFill>
              </a:rPr>
              <a:t>to understand and validate each other’s tags. </a:t>
            </a:r>
          </a:p>
          <a:p>
            <a:pPr algn="l"/>
            <a:endParaRPr lang="en-PH" dirty="0"/>
          </a:p>
          <a:p>
            <a:pPr algn="l"/>
            <a:r>
              <a:rPr lang="en-PH" dirty="0"/>
              <a:t>One way to accomplish that task is through the use of document type definitions. </a:t>
            </a:r>
          </a:p>
          <a:p>
            <a:pPr algn="l"/>
            <a:endParaRPr lang="en-PH" dirty="0"/>
          </a:p>
          <a:p>
            <a:pPr algn="l"/>
            <a:r>
              <a:rPr lang="en-PH" b="1" dirty="0">
                <a:solidFill>
                  <a:srgbClr val="00B050"/>
                </a:solidFill>
              </a:rPr>
              <a:t>A document type definition (DTD) </a:t>
            </a:r>
            <a:r>
              <a:rPr lang="en-PH" dirty="0"/>
              <a:t>is a file with a .</a:t>
            </a:r>
            <a:r>
              <a:rPr lang="en-PH" dirty="0" err="1"/>
              <a:t>dtd</a:t>
            </a:r>
            <a:r>
              <a:rPr lang="en-PH" dirty="0"/>
              <a:t> extension that describes XML elements—in effect, a DTD file provides the composition of the database’s logical model and defines the syntax rules or valid elements for each type of XML document. </a:t>
            </a:r>
          </a:p>
        </p:txBody>
      </p:sp>
    </p:spTree>
    <p:extLst>
      <p:ext uri="{BB962C8B-B14F-4D97-AF65-F5344CB8AC3E}">
        <p14:creationId xmlns:p14="http://schemas.microsoft.com/office/powerpoint/2010/main" val="34418700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DTD and XML Schemas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pic>
        <p:nvPicPr>
          <p:cNvPr id="7" name="Picture 6" descr="A screenshot of a computer&#10;&#10;Description automatically generated">
            <a:extLst>
              <a:ext uri="{FF2B5EF4-FFF2-40B4-BE49-F238E27FC236}">
                <a16:creationId xmlns:a16="http://schemas.microsoft.com/office/drawing/2014/main" id="{B06B07FA-5A2D-635F-46B4-4C54584FD7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5039" y="1157882"/>
            <a:ext cx="6481922" cy="454223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541646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Database Connectivity</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182206"/>
            <a:ext cx="11121365" cy="4436396"/>
          </a:xfrm>
        </p:spPr>
        <p:txBody>
          <a:bodyPr>
            <a:noAutofit/>
          </a:bodyPr>
          <a:lstStyle/>
          <a:p>
            <a:pPr algn="l"/>
            <a:r>
              <a:rPr lang="en-PH" b="1" dirty="0">
                <a:solidFill>
                  <a:srgbClr val="00B050"/>
                </a:solidFill>
              </a:rPr>
              <a:t>Database connectivity </a:t>
            </a:r>
            <a:r>
              <a:rPr lang="en-PH" dirty="0"/>
              <a:t>refers to the mechanisms through which </a:t>
            </a:r>
            <a:r>
              <a:rPr lang="en-PH" b="1" dirty="0">
                <a:solidFill>
                  <a:srgbClr val="0070C0"/>
                </a:solidFill>
              </a:rPr>
              <a:t>application programs connect and communicate with data repositories</a:t>
            </a:r>
            <a:r>
              <a:rPr lang="en-PH" dirty="0"/>
              <a:t>.</a:t>
            </a:r>
          </a:p>
          <a:p>
            <a:pPr algn="l"/>
            <a:endParaRPr lang="en-PH" dirty="0"/>
          </a:p>
          <a:p>
            <a:pPr algn="l"/>
            <a:r>
              <a:rPr lang="en-PH" dirty="0"/>
              <a:t>Databases store data in persistent storage structures so it can be retrieved at a later time for processing. </a:t>
            </a:r>
          </a:p>
          <a:p>
            <a:pPr algn="l"/>
            <a:endParaRPr lang="en-PH" dirty="0"/>
          </a:p>
          <a:p>
            <a:pPr algn="l"/>
            <a:r>
              <a:rPr lang="en-PH" dirty="0"/>
              <a:t>The database management system (DBMS) functions as an intermediary between the data (stored in the database) and the end-user’s applications.</a:t>
            </a:r>
          </a:p>
          <a:p>
            <a:pPr algn="l"/>
            <a:endParaRPr lang="en-PH" dirty="0"/>
          </a:p>
        </p:txBody>
      </p:sp>
    </p:spTree>
    <p:extLst>
      <p:ext uri="{BB962C8B-B14F-4D97-AF65-F5344CB8AC3E}">
        <p14:creationId xmlns:p14="http://schemas.microsoft.com/office/powerpoint/2010/main" val="35289062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Cloud Computing Services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Cloud computing </a:t>
            </a:r>
            <a:r>
              <a:rPr lang="en-PH" dirty="0"/>
              <a:t>is a computing model for enabling ubiquitous, convenient, on-demand network access to a shared pool of configurable computer resources (e.g., networks, servers, storage, applications and services) that can be rapidly provisioned and released with minimal management effort or service provider interaction.</a:t>
            </a:r>
          </a:p>
          <a:p>
            <a:pPr algn="l"/>
            <a:endParaRPr lang="en-PH" dirty="0"/>
          </a:p>
          <a:p>
            <a:pPr algn="l"/>
            <a:r>
              <a:rPr lang="en-PH" dirty="0"/>
              <a:t>Cloud services allow </a:t>
            </a:r>
            <a:r>
              <a:rPr lang="en-PH" b="1" dirty="0">
                <a:solidFill>
                  <a:srgbClr val="0070C0"/>
                </a:solidFill>
              </a:rPr>
              <a:t>any organization to quickly and economically add information technology services</a:t>
            </a:r>
            <a:r>
              <a:rPr lang="en-PH" dirty="0"/>
              <a:t> such as applications, storage, servers, processing power, databases, and infra- structure to its IT portfolio. </a:t>
            </a:r>
          </a:p>
          <a:p>
            <a:pPr algn="l"/>
            <a:endParaRPr lang="en-PH" dirty="0"/>
          </a:p>
          <a:p>
            <a:pPr algn="l"/>
            <a:endParaRPr lang="en-PH" dirty="0"/>
          </a:p>
        </p:txBody>
      </p:sp>
    </p:spTree>
    <p:extLst>
      <p:ext uri="{BB962C8B-B14F-4D97-AF65-F5344CB8AC3E}">
        <p14:creationId xmlns:p14="http://schemas.microsoft.com/office/powerpoint/2010/main" val="42086187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Cloud Computing Services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pic>
        <p:nvPicPr>
          <p:cNvPr id="7" name="Picture 6" descr="A diagram of a cloud service provider&#10;&#10;Description automatically generated">
            <a:extLst>
              <a:ext uri="{FF2B5EF4-FFF2-40B4-BE49-F238E27FC236}">
                <a16:creationId xmlns:a16="http://schemas.microsoft.com/office/drawing/2014/main" id="{9DC1B2BC-8D2B-4126-5F78-FAFC1FB3DA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32397" y="1096270"/>
            <a:ext cx="5803377" cy="4665460"/>
          </a:xfrm>
          <a:prstGeom prst="rect">
            <a:avLst/>
          </a:prstGeom>
          <a:effectLst>
            <a:outerShdw blurRad="50800" dist="38100" dir="2700000" algn="tl" rotWithShape="0">
              <a:prstClr val="black">
                <a:alpha val="40000"/>
              </a:prstClr>
            </a:outerShdw>
          </a:effectLst>
        </p:spPr>
      </p:pic>
      <p:sp>
        <p:nvSpPr>
          <p:cNvPr id="9" name="TextBox 8">
            <a:extLst>
              <a:ext uri="{FF2B5EF4-FFF2-40B4-BE49-F238E27FC236}">
                <a16:creationId xmlns:a16="http://schemas.microsoft.com/office/drawing/2014/main" id="{7E452AA8-471A-CE25-6A93-57997E759D0F}"/>
              </a:ext>
            </a:extLst>
          </p:cNvPr>
          <p:cNvSpPr txBox="1"/>
          <p:nvPr/>
        </p:nvSpPr>
        <p:spPr>
          <a:xfrm>
            <a:off x="312516" y="1096270"/>
            <a:ext cx="4085863" cy="4154984"/>
          </a:xfrm>
          <a:prstGeom prst="rect">
            <a:avLst/>
          </a:prstGeom>
          <a:noFill/>
        </p:spPr>
        <p:txBody>
          <a:bodyPr wrap="square">
            <a:spAutoFit/>
          </a:bodyPr>
          <a:lstStyle/>
          <a:p>
            <a:r>
              <a:rPr lang="en-PH" sz="2400" dirty="0"/>
              <a:t>Cloud computing allows IT-savvy organizations such as Amazon, Google, and Microsoft to build high-performance, fault-tolerant, flexible, and scalable IT services. </a:t>
            </a:r>
          </a:p>
          <a:p>
            <a:endParaRPr lang="en-PH" sz="2400" dirty="0"/>
          </a:p>
          <a:p>
            <a:r>
              <a:rPr lang="en-PH" sz="2400" dirty="0"/>
              <a:t>These services include applications, storage, servers, processing power, databases, and email, </a:t>
            </a:r>
          </a:p>
        </p:txBody>
      </p:sp>
    </p:spTree>
    <p:extLst>
      <p:ext uri="{BB962C8B-B14F-4D97-AF65-F5344CB8AC3E}">
        <p14:creationId xmlns:p14="http://schemas.microsoft.com/office/powerpoint/2010/main" val="31177792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pic>
        <p:nvPicPr>
          <p:cNvPr id="5" name="Picture 4" descr="A screenshot of a computer&#10;&#10;Description automatically generated">
            <a:extLst>
              <a:ext uri="{FF2B5EF4-FFF2-40B4-BE49-F238E27FC236}">
                <a16:creationId xmlns:a16="http://schemas.microsoft.com/office/drawing/2014/main" id="{458C4B66-1518-BA18-50C6-BCD05DE648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25087" y="310312"/>
            <a:ext cx="8141825" cy="563448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24868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Cloud Computing Implementation Types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dirty="0"/>
              <a:t>Cloud computing has different types of implementations based on who the target </a:t>
            </a:r>
            <a:r>
              <a:rPr lang="en-PH" dirty="0" err="1"/>
              <a:t>cus</a:t>
            </a:r>
            <a:r>
              <a:rPr lang="en-PH" dirty="0"/>
              <a:t> </a:t>
            </a:r>
            <a:r>
              <a:rPr lang="en-PH" dirty="0" err="1"/>
              <a:t>tomers</a:t>
            </a:r>
            <a:r>
              <a:rPr lang="en-PH" dirty="0"/>
              <a:t> are:</a:t>
            </a:r>
          </a:p>
          <a:p>
            <a:pPr algn="l"/>
            <a:endParaRPr lang="en-PH" dirty="0"/>
          </a:p>
          <a:p>
            <a:pPr algn="l"/>
            <a:r>
              <a:rPr lang="en-PH" b="1" dirty="0">
                <a:solidFill>
                  <a:srgbClr val="00B050"/>
                </a:solidFill>
              </a:rPr>
              <a:t>Public cloud</a:t>
            </a:r>
          </a:p>
          <a:p>
            <a:pPr marL="342900" indent="-342900" algn="l">
              <a:buFont typeface="Wingdings" pitchFamily="2" charset="2"/>
              <a:buChar char="§"/>
            </a:pPr>
            <a:r>
              <a:rPr lang="en-PH" dirty="0"/>
              <a:t>This type of cloud infrastructure is built by a third-party organization to sell cloud services to the general public. </a:t>
            </a:r>
          </a:p>
          <a:p>
            <a:pPr marL="342900" indent="-342900" algn="l">
              <a:buFont typeface="Wingdings" pitchFamily="2" charset="2"/>
              <a:buChar char="§"/>
            </a:pPr>
            <a:r>
              <a:rPr lang="en-PH" dirty="0"/>
              <a:t>The public cloud is the most common type of cloud implementation; examples include Amazon Web Services (AWS), Google Application Engine, and Microsoft Azure. </a:t>
            </a:r>
          </a:p>
          <a:p>
            <a:pPr marL="342900" indent="-342900" algn="l">
              <a:buFont typeface="Wingdings" pitchFamily="2" charset="2"/>
              <a:buChar char="§"/>
            </a:pPr>
            <a:r>
              <a:rPr lang="en-PH" dirty="0"/>
              <a:t>In this model, cloud consumers share resources with other consumers transparently. The public cloud infrastructure is managed exclusively by the third-party provider. </a:t>
            </a:r>
          </a:p>
          <a:p>
            <a:pPr algn="l"/>
            <a:endParaRPr lang="en-PH" dirty="0"/>
          </a:p>
        </p:txBody>
      </p:sp>
    </p:spTree>
    <p:extLst>
      <p:ext uri="{BB962C8B-B14F-4D97-AF65-F5344CB8AC3E}">
        <p14:creationId xmlns:p14="http://schemas.microsoft.com/office/powerpoint/2010/main" val="22074735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Cloud Computing Implementation Types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Private cloud</a:t>
            </a:r>
          </a:p>
          <a:p>
            <a:pPr algn="l"/>
            <a:r>
              <a:rPr lang="en-PH" dirty="0"/>
              <a:t>This type of internal cloud is built by an organization for the sole </a:t>
            </a:r>
            <a:r>
              <a:rPr lang="en-PH" dirty="0" err="1"/>
              <a:t>pur</a:t>
            </a:r>
            <a:r>
              <a:rPr lang="en-PH" dirty="0"/>
              <a:t>- pose of servicing its own needs. Private clouds are often used by large, geographically dispersed organizations to add agility and flexibility to internal IT services. The cloud infrastructure could be managed by internal IT staff or an external third party. </a:t>
            </a:r>
          </a:p>
          <a:p>
            <a:pPr algn="l"/>
            <a:r>
              <a:rPr lang="en-PH" b="1" dirty="0">
                <a:solidFill>
                  <a:srgbClr val="00B050"/>
                </a:solidFill>
              </a:rPr>
              <a:t>Community cloud</a:t>
            </a:r>
          </a:p>
          <a:p>
            <a:pPr algn="l"/>
            <a:r>
              <a:rPr lang="en-PH" dirty="0"/>
              <a:t>This type of cloud is built by and for a specific group of organizations that share a common trade, such as agencies of the federal government, the military, or higher education. The cloud infrastructure could be managed by internal IT staff or an external third party. </a:t>
            </a:r>
          </a:p>
        </p:txBody>
      </p:sp>
    </p:spTree>
    <p:extLst>
      <p:ext uri="{BB962C8B-B14F-4D97-AF65-F5344CB8AC3E}">
        <p14:creationId xmlns:p14="http://schemas.microsoft.com/office/powerpoint/2010/main" val="12125659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Characteristics of Cloud Services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Ubiquitous access via Internet technologies</a:t>
            </a:r>
            <a:r>
              <a:rPr lang="en-PH" dirty="0"/>
              <a:t>. All cloud services use Internet and web technologies to provision, deliver, and manage the services they provide. The basic requirement is that the device has access to the Internet. </a:t>
            </a:r>
          </a:p>
          <a:p>
            <a:pPr algn="l"/>
            <a:endParaRPr lang="en-PH" dirty="0"/>
          </a:p>
          <a:p>
            <a:pPr algn="l"/>
            <a:r>
              <a:rPr lang="en-PH" b="1" dirty="0">
                <a:solidFill>
                  <a:srgbClr val="00B050"/>
                </a:solidFill>
              </a:rPr>
              <a:t>Shared infrastructure. </a:t>
            </a:r>
            <a:r>
              <a:rPr lang="en-PH" dirty="0"/>
              <a:t>The cloud service infrastructure is shared by multiple users. Sharing is made possible by web and virtualization technologies. Cloud services effectively provide an organization with a virtual IT infrastructure, which is locally managed by the consumer’s organization as if it were the only user of the infrastructure. </a:t>
            </a:r>
          </a:p>
          <a:p>
            <a:pPr algn="l"/>
            <a:endParaRPr lang="en-PH" dirty="0"/>
          </a:p>
          <a:p>
            <a:pPr algn="l"/>
            <a:r>
              <a:rPr lang="en-PH" b="1" dirty="0">
                <a:solidFill>
                  <a:srgbClr val="00B050"/>
                </a:solidFill>
              </a:rPr>
              <a:t>Lower costs and variable pricing. </a:t>
            </a:r>
            <a:r>
              <a:rPr lang="en-PH" dirty="0"/>
              <a:t>The initial costs of using cloud services tend to be sig- </a:t>
            </a:r>
            <a:r>
              <a:rPr lang="en-PH" dirty="0" err="1"/>
              <a:t>nificantly</a:t>
            </a:r>
            <a:r>
              <a:rPr lang="en-PH" dirty="0"/>
              <a:t> lower than building on-premise IT infrastructures. </a:t>
            </a:r>
          </a:p>
        </p:txBody>
      </p:sp>
    </p:spTree>
    <p:extLst>
      <p:ext uri="{BB962C8B-B14F-4D97-AF65-F5344CB8AC3E}">
        <p14:creationId xmlns:p14="http://schemas.microsoft.com/office/powerpoint/2010/main" val="3217871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Characteristics of Cloud Services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Flexible and scalable services</a:t>
            </a:r>
            <a:r>
              <a:rPr lang="en-PH" dirty="0"/>
              <a:t>. The cloud services are built on an infrastructure that is highly scalable, fault tolerant, and very reliable. The services can scale up and down on demand according to resource demands. </a:t>
            </a:r>
          </a:p>
          <a:p>
            <a:pPr algn="l"/>
            <a:endParaRPr lang="en-PH" dirty="0"/>
          </a:p>
          <a:p>
            <a:pPr algn="l"/>
            <a:r>
              <a:rPr lang="en-PH" b="1" dirty="0">
                <a:solidFill>
                  <a:srgbClr val="00B050"/>
                </a:solidFill>
              </a:rPr>
              <a:t>Dynamic provisioning. </a:t>
            </a:r>
            <a:r>
              <a:rPr lang="en-PH" dirty="0"/>
              <a:t>The consumer can quickly provision any needed resources, including servers, processing power, storage, and email, by accessing the web man- </a:t>
            </a:r>
            <a:r>
              <a:rPr lang="en-PH" dirty="0" err="1"/>
              <a:t>agement</a:t>
            </a:r>
            <a:r>
              <a:rPr lang="en-PH" dirty="0"/>
              <a:t> dashboard and then adding and removing services on demand. This process also could be automated via other services. </a:t>
            </a:r>
          </a:p>
          <a:p>
            <a:pPr algn="l"/>
            <a:endParaRPr lang="en-PH" dirty="0"/>
          </a:p>
          <a:p>
            <a:pPr algn="l"/>
            <a:r>
              <a:rPr lang="en-PH" b="1" dirty="0">
                <a:solidFill>
                  <a:srgbClr val="00B050"/>
                </a:solidFill>
              </a:rPr>
              <a:t>Service orientation</a:t>
            </a:r>
            <a:r>
              <a:rPr lang="en-PH" dirty="0"/>
              <a:t>. Cloud computing focuses on providing consumers with specific, well-defined services that use well-known interfaces. These interfaces hide the complexity from the end user, and can be delivered anytime and anywhere. </a:t>
            </a:r>
          </a:p>
          <a:p>
            <a:pPr algn="l"/>
            <a:endParaRPr lang="en-PH" dirty="0"/>
          </a:p>
        </p:txBody>
      </p:sp>
    </p:spTree>
    <p:extLst>
      <p:ext uri="{BB962C8B-B14F-4D97-AF65-F5344CB8AC3E}">
        <p14:creationId xmlns:p14="http://schemas.microsoft.com/office/powerpoint/2010/main" val="851282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Characteristics of Cloud Services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74916" y="1161296"/>
            <a:ext cx="11242167" cy="4782304"/>
          </a:xfrm>
        </p:spPr>
        <p:txBody>
          <a:bodyPr>
            <a:noAutofit/>
          </a:bodyPr>
          <a:lstStyle/>
          <a:p>
            <a:pPr algn="l"/>
            <a:r>
              <a:rPr lang="en-PH" b="1" dirty="0">
                <a:solidFill>
                  <a:srgbClr val="00B050"/>
                </a:solidFill>
              </a:rPr>
              <a:t>Managed operations. </a:t>
            </a:r>
            <a:r>
              <a:rPr lang="en-PH" dirty="0"/>
              <a:t>Cloud computing minimizes the need for extensive and expensive in-house IT staff. The system infrastructure is managed by the cloud provider.</a:t>
            </a:r>
          </a:p>
          <a:p>
            <a:pPr algn="l"/>
            <a:endParaRPr lang="en-PH" dirty="0"/>
          </a:p>
          <a:p>
            <a:pPr algn="l"/>
            <a:r>
              <a:rPr lang="en-PH" dirty="0"/>
              <a:t>The consumer organization’s IT staff is free from routine management and maintenance tasks so they can focus on other tasks within the organization. Managed operations apply to organizations that use public clouds and that outsource cloud management to an external third party. </a:t>
            </a:r>
          </a:p>
          <a:p>
            <a:pPr algn="l"/>
            <a:endParaRPr lang="en-PH" dirty="0"/>
          </a:p>
        </p:txBody>
      </p:sp>
    </p:spTree>
    <p:extLst>
      <p:ext uri="{BB962C8B-B14F-4D97-AF65-F5344CB8AC3E}">
        <p14:creationId xmlns:p14="http://schemas.microsoft.com/office/powerpoint/2010/main" val="20424318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Types of Cloud Services</a:t>
            </a:r>
            <a:endParaRPr lang="en-PH" sz="4000" b="1" dirty="0">
              <a:latin typeface="Calibri Light (Headings)"/>
            </a:endParaRPr>
          </a:p>
        </p:txBody>
      </p:sp>
      <p:pic>
        <p:nvPicPr>
          <p:cNvPr id="7" name="Picture 6" descr="A diagram of a computer network&#10;&#10;Description automatically generated">
            <a:extLst>
              <a:ext uri="{FF2B5EF4-FFF2-40B4-BE49-F238E27FC236}">
                <a16:creationId xmlns:a16="http://schemas.microsoft.com/office/drawing/2014/main" id="{6D41C139-E91F-D24C-4AB7-14AD2C4208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4016" y="1172350"/>
            <a:ext cx="7163967" cy="532373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50522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Three-tier Architecture</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2" y="1182205"/>
            <a:ext cx="6769848" cy="4846061"/>
          </a:xfrm>
        </p:spPr>
        <p:txBody>
          <a:bodyPr>
            <a:noAutofit/>
          </a:bodyPr>
          <a:lstStyle/>
          <a:p>
            <a:pPr algn="l"/>
            <a:r>
              <a:rPr lang="en-PH" dirty="0"/>
              <a:t>To better understand database connectivity software, we use client/server concepts in which an application is broken down in interconnected functional layers. </a:t>
            </a:r>
          </a:p>
          <a:p>
            <a:pPr algn="l"/>
            <a:endParaRPr lang="en-PH" dirty="0"/>
          </a:p>
          <a:p>
            <a:pPr algn="l"/>
            <a:r>
              <a:rPr lang="en-PH" dirty="0"/>
              <a:t>In the case of database connectivity software, you could break down its basic functionality into three broad layers:</a:t>
            </a:r>
          </a:p>
          <a:p>
            <a:pPr algn="l"/>
            <a:endParaRPr lang="en-PH" dirty="0"/>
          </a:p>
          <a:p>
            <a:pPr marL="457200" indent="-457200" algn="l">
              <a:buFont typeface="Wingdings" pitchFamily="2" charset="2"/>
              <a:buChar char="§"/>
            </a:pPr>
            <a:r>
              <a:rPr lang="en-PH" b="1" dirty="0">
                <a:solidFill>
                  <a:srgbClr val="0070C0"/>
                </a:solidFill>
              </a:rPr>
              <a:t>Presentation/Client tier</a:t>
            </a:r>
          </a:p>
          <a:p>
            <a:pPr marL="457200" indent="-457200" algn="l">
              <a:buFont typeface="Wingdings" pitchFamily="2" charset="2"/>
              <a:buChar char="§"/>
            </a:pPr>
            <a:r>
              <a:rPr lang="en-PH" b="1" dirty="0">
                <a:solidFill>
                  <a:srgbClr val="0070C0"/>
                </a:solidFill>
              </a:rPr>
              <a:t>Application/Logic tier</a:t>
            </a:r>
          </a:p>
          <a:p>
            <a:pPr marL="457200" indent="-457200" algn="l">
              <a:buFont typeface="Wingdings" pitchFamily="2" charset="2"/>
              <a:buChar char="§"/>
            </a:pPr>
            <a:r>
              <a:rPr lang="en-PH" b="1" dirty="0">
                <a:solidFill>
                  <a:srgbClr val="0070C0"/>
                </a:solidFill>
              </a:rPr>
              <a:t>Data tier</a:t>
            </a:r>
            <a:endParaRPr lang="en-PH" dirty="0"/>
          </a:p>
        </p:txBody>
      </p:sp>
      <p:pic>
        <p:nvPicPr>
          <p:cNvPr id="5" name="Picture 4" descr="A diagram of a tier architecture&#10;&#10;Description automatically generated">
            <a:extLst>
              <a:ext uri="{FF2B5EF4-FFF2-40B4-BE49-F238E27FC236}">
                <a16:creationId xmlns:a16="http://schemas.microsoft.com/office/drawing/2014/main" id="{6E694616-0263-86AC-4A4A-938850C63E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4398" y="1182206"/>
            <a:ext cx="3822700" cy="28702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682973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Presentation Tier</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376369" y="1187543"/>
            <a:ext cx="6227631" cy="4740129"/>
          </a:xfrm>
        </p:spPr>
        <p:txBody>
          <a:bodyPr>
            <a:noAutofit/>
          </a:bodyPr>
          <a:lstStyle/>
          <a:p>
            <a:pPr algn="l" fontAlgn="base"/>
            <a:r>
              <a:rPr lang="en-PH" dirty="0"/>
              <a:t>The </a:t>
            </a:r>
            <a:r>
              <a:rPr lang="en-PH" b="1" dirty="0">
                <a:solidFill>
                  <a:srgbClr val="00B050"/>
                </a:solidFill>
              </a:rPr>
              <a:t>presentation tier </a:t>
            </a:r>
            <a:r>
              <a:rPr lang="en-PH" dirty="0"/>
              <a:t>is the user interface and communication layer of the application, where the </a:t>
            </a:r>
            <a:r>
              <a:rPr lang="en-PH" b="1" dirty="0">
                <a:solidFill>
                  <a:srgbClr val="0070C0"/>
                </a:solidFill>
              </a:rPr>
              <a:t>end user interacts with the application.</a:t>
            </a:r>
          </a:p>
          <a:p>
            <a:pPr algn="l" fontAlgn="base"/>
            <a:endParaRPr lang="en-PH" dirty="0"/>
          </a:p>
          <a:p>
            <a:pPr algn="l" fontAlgn="base"/>
            <a:r>
              <a:rPr lang="en-PH" dirty="0"/>
              <a:t>Its main purpose is to </a:t>
            </a:r>
            <a:r>
              <a:rPr lang="en-PH" b="1" dirty="0">
                <a:solidFill>
                  <a:srgbClr val="0070C0"/>
                </a:solidFill>
              </a:rPr>
              <a:t>display information to and collect information</a:t>
            </a:r>
            <a:r>
              <a:rPr lang="en-PH" b="1" dirty="0"/>
              <a:t> </a:t>
            </a:r>
            <a:r>
              <a:rPr lang="en-PH" dirty="0"/>
              <a:t>from the user.</a:t>
            </a:r>
          </a:p>
          <a:p>
            <a:pPr algn="l" fontAlgn="base"/>
            <a:endParaRPr lang="en-PH" dirty="0"/>
          </a:p>
          <a:p>
            <a:pPr algn="l" fontAlgn="base"/>
            <a:r>
              <a:rPr lang="en-PH" dirty="0"/>
              <a:t>This top-level tier can run on a </a:t>
            </a:r>
            <a:r>
              <a:rPr lang="en-PH" b="1" dirty="0"/>
              <a:t>web browser</a:t>
            </a:r>
            <a:r>
              <a:rPr lang="en-PH" dirty="0"/>
              <a:t>, as </a:t>
            </a:r>
            <a:r>
              <a:rPr lang="en-PH" b="1" dirty="0">
                <a:solidFill>
                  <a:srgbClr val="0070C0"/>
                </a:solidFill>
              </a:rPr>
              <a:t>desktop application</a:t>
            </a:r>
            <a:r>
              <a:rPr lang="en-PH" dirty="0"/>
              <a:t>, or a </a:t>
            </a:r>
            <a:r>
              <a:rPr lang="en-PH" b="1" dirty="0">
                <a:solidFill>
                  <a:srgbClr val="0070C0"/>
                </a:solidFill>
              </a:rPr>
              <a:t>graphical user interface (GUI).</a:t>
            </a:r>
            <a:endParaRPr lang="en-PH" dirty="0"/>
          </a:p>
        </p:txBody>
      </p:sp>
      <p:pic>
        <p:nvPicPr>
          <p:cNvPr id="3" name="Picture 2" descr="A diagram of a tier architecture&#10;&#10;Description automatically generated">
            <a:extLst>
              <a:ext uri="{FF2B5EF4-FFF2-40B4-BE49-F238E27FC236}">
                <a16:creationId xmlns:a16="http://schemas.microsoft.com/office/drawing/2014/main" id="{FC6C4EBF-1F17-3424-072A-F9F3A65C0D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4865" y="1182205"/>
            <a:ext cx="3822700" cy="28702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299220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Application Tier</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2" y="1182205"/>
            <a:ext cx="6750724" cy="4740129"/>
          </a:xfrm>
        </p:spPr>
        <p:txBody>
          <a:bodyPr>
            <a:noAutofit/>
          </a:bodyPr>
          <a:lstStyle/>
          <a:p>
            <a:pPr algn="l" fontAlgn="base"/>
            <a:r>
              <a:rPr lang="en-PH" dirty="0"/>
              <a:t>The </a:t>
            </a:r>
            <a:r>
              <a:rPr lang="en-PH" b="1" dirty="0">
                <a:solidFill>
                  <a:srgbClr val="00B050"/>
                </a:solidFill>
              </a:rPr>
              <a:t>application tier, also known as the logic tier </a:t>
            </a:r>
            <a:r>
              <a:rPr lang="en-PH" dirty="0"/>
              <a:t>or middle tier, is the heart of the application. </a:t>
            </a:r>
          </a:p>
          <a:p>
            <a:pPr algn="l" fontAlgn="base"/>
            <a:endParaRPr lang="en-PH" dirty="0"/>
          </a:p>
          <a:p>
            <a:pPr algn="l" fontAlgn="base"/>
            <a:r>
              <a:rPr lang="en-PH" dirty="0"/>
              <a:t>In this tier, information collected in the presentation tier is processed sometimes against other information in the data tier </a:t>
            </a:r>
            <a:r>
              <a:rPr lang="en-PH" b="1" dirty="0">
                <a:solidFill>
                  <a:srgbClr val="0070C0"/>
                </a:solidFill>
              </a:rPr>
              <a:t>using business logic, a specific set of business rules</a:t>
            </a:r>
            <a:r>
              <a:rPr lang="en-PH" dirty="0">
                <a:solidFill>
                  <a:srgbClr val="0070C0"/>
                </a:solidFill>
              </a:rPr>
              <a:t>. </a:t>
            </a:r>
            <a:r>
              <a:rPr lang="en-PH" dirty="0"/>
              <a:t>The application tier can also </a:t>
            </a:r>
            <a:r>
              <a:rPr lang="en-PH" b="1" dirty="0">
                <a:solidFill>
                  <a:srgbClr val="0070C0"/>
                </a:solidFill>
              </a:rPr>
              <a:t>add, delete or modify data </a:t>
            </a:r>
            <a:r>
              <a:rPr lang="en-PH" dirty="0"/>
              <a:t>in the data tier. </a:t>
            </a:r>
          </a:p>
          <a:p>
            <a:pPr algn="l" fontAlgn="base"/>
            <a:endParaRPr lang="en-PH" dirty="0"/>
          </a:p>
          <a:p>
            <a:pPr algn="l" fontAlgn="base"/>
            <a:r>
              <a:rPr lang="en-PH" dirty="0"/>
              <a:t>The application tier is typically developed using Python, Java, Perl, PHP or Ruby, and communicates with the data tier using</a:t>
            </a:r>
            <a:r>
              <a:rPr lang="en-PH" b="1" dirty="0">
                <a:solidFill>
                  <a:srgbClr val="0070C0"/>
                </a:solidFill>
              </a:rPr>
              <a:t> API calls</a:t>
            </a:r>
            <a:r>
              <a:rPr lang="en-PH" dirty="0"/>
              <a:t>. </a:t>
            </a:r>
          </a:p>
          <a:p>
            <a:pPr algn="l" fontAlgn="base"/>
            <a:endParaRPr lang="en-PH" dirty="0"/>
          </a:p>
        </p:txBody>
      </p:sp>
      <p:pic>
        <p:nvPicPr>
          <p:cNvPr id="3" name="Picture 2" descr="A diagram of a tier architecture&#10;&#10;Description automatically generated">
            <a:extLst>
              <a:ext uri="{FF2B5EF4-FFF2-40B4-BE49-F238E27FC236}">
                <a16:creationId xmlns:a16="http://schemas.microsoft.com/office/drawing/2014/main" id="{398975B2-4D17-403E-4020-C24392372F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4398" y="1182206"/>
            <a:ext cx="3822700" cy="28702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24930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Data Tier</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2" y="1182205"/>
            <a:ext cx="6681150" cy="4740129"/>
          </a:xfrm>
        </p:spPr>
        <p:txBody>
          <a:bodyPr>
            <a:noAutofit/>
          </a:bodyPr>
          <a:lstStyle/>
          <a:p>
            <a:pPr algn="l" fontAlgn="base"/>
            <a:r>
              <a:rPr lang="en-PH" sz="2200" dirty="0"/>
              <a:t>The </a:t>
            </a:r>
            <a:r>
              <a:rPr lang="en-PH" sz="2200" b="1" dirty="0">
                <a:solidFill>
                  <a:srgbClr val="00B050"/>
                </a:solidFill>
              </a:rPr>
              <a:t>data tier</a:t>
            </a:r>
            <a:r>
              <a:rPr lang="en-PH" sz="2200" dirty="0"/>
              <a:t>, sometimes called database tier, data access tier or back-end, is where the </a:t>
            </a:r>
            <a:r>
              <a:rPr lang="en-PH" sz="2200" b="1" dirty="0">
                <a:solidFill>
                  <a:srgbClr val="0070C0"/>
                </a:solidFill>
              </a:rPr>
              <a:t>information processed by the application is stored and managed. </a:t>
            </a:r>
          </a:p>
          <a:p>
            <a:pPr algn="l" fontAlgn="base"/>
            <a:endParaRPr lang="en-PH" sz="2200" dirty="0"/>
          </a:p>
          <a:p>
            <a:pPr algn="l" fontAlgn="base"/>
            <a:r>
              <a:rPr lang="en-PH" sz="2200" dirty="0"/>
              <a:t>This can be a relational database management system such as PostgreSQL, MySQL, MariaDB, Oracle, DB2, Informix or Microsoft SQL Server, or in a NoSQL Database server such as Cassandra, CouchDB or MongoDB. </a:t>
            </a:r>
          </a:p>
          <a:p>
            <a:pPr algn="l" fontAlgn="base"/>
            <a:endParaRPr lang="en-PH" sz="2200" dirty="0"/>
          </a:p>
          <a:p>
            <a:pPr algn="l" fontAlgn="base"/>
            <a:r>
              <a:rPr lang="en-PH" sz="2200" dirty="0"/>
              <a:t>In a three-tier application, all communication goes through the application tier. The presentation tier and the data tier cannot communicate directly with one another.</a:t>
            </a:r>
          </a:p>
          <a:p>
            <a:pPr algn="l" fontAlgn="base"/>
            <a:endParaRPr lang="en-PH" sz="2200" dirty="0"/>
          </a:p>
        </p:txBody>
      </p:sp>
      <p:pic>
        <p:nvPicPr>
          <p:cNvPr id="3" name="Picture 2" descr="A diagram of a tier architecture&#10;&#10;Description automatically generated">
            <a:extLst>
              <a:ext uri="{FF2B5EF4-FFF2-40B4-BE49-F238E27FC236}">
                <a16:creationId xmlns:a16="http://schemas.microsoft.com/office/drawing/2014/main" id="{2F2DAB0A-C065-B86F-90C4-DBBE39C3DE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4398" y="1182206"/>
            <a:ext cx="3822700" cy="287020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4036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GB" sz="4000" b="1" dirty="0">
                <a:latin typeface="Calibri Light (Headings)"/>
              </a:rPr>
              <a:t>Database Connectivity Interfaces</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182206"/>
            <a:ext cx="11121365" cy="4436396"/>
          </a:xfrm>
        </p:spPr>
        <p:txBody>
          <a:bodyPr>
            <a:noAutofit/>
          </a:bodyPr>
          <a:lstStyle/>
          <a:p>
            <a:pPr algn="l"/>
            <a:r>
              <a:rPr lang="en-PH" dirty="0"/>
              <a:t>Just as SQL has become the de facto data manipulation language, </a:t>
            </a:r>
            <a:r>
              <a:rPr lang="en-PH" b="1" dirty="0">
                <a:solidFill>
                  <a:srgbClr val="0070C0"/>
                </a:solidFill>
              </a:rPr>
              <a:t>a standard database connectivity interface is necessary for enabling applications to connect to data repositories</a:t>
            </a:r>
            <a:r>
              <a:rPr lang="en-PH" dirty="0"/>
              <a:t>. Below are popular interfaces for database connectivity.</a:t>
            </a:r>
          </a:p>
          <a:p>
            <a:pPr algn="l"/>
            <a:endParaRPr lang="en-PH" dirty="0"/>
          </a:p>
          <a:p>
            <a:pPr marL="342900" indent="-342900" algn="l">
              <a:buFont typeface="Wingdings" pitchFamily="2" charset="2"/>
              <a:buChar char="§"/>
            </a:pPr>
            <a:r>
              <a:rPr lang="en-PH" dirty="0"/>
              <a:t>Native SQL connectivity (vendor provided) </a:t>
            </a:r>
          </a:p>
          <a:p>
            <a:pPr marL="342900" indent="-342900" algn="l">
              <a:buFont typeface="Wingdings" pitchFamily="2" charset="2"/>
              <a:buChar char="§"/>
            </a:pPr>
            <a:r>
              <a:rPr lang="en-PH" dirty="0"/>
              <a:t>Microsoft’s Open Database Connectivity (ODBC), Data Access Objects (DAO), and Remote Data Objects (RDO) </a:t>
            </a:r>
          </a:p>
          <a:p>
            <a:pPr marL="342900" indent="-342900" algn="l">
              <a:buFont typeface="Wingdings" pitchFamily="2" charset="2"/>
              <a:buChar char="§"/>
            </a:pPr>
            <a:r>
              <a:rPr lang="en-PH" dirty="0"/>
              <a:t>Microsoft’s Object Linking and Embedding for Database (OLE-DB) </a:t>
            </a:r>
          </a:p>
          <a:p>
            <a:pPr marL="342900" indent="-342900" algn="l">
              <a:buFont typeface="Wingdings" pitchFamily="2" charset="2"/>
              <a:buChar char="§"/>
            </a:pPr>
            <a:r>
              <a:rPr lang="en-PH" dirty="0"/>
              <a:t>Microsoft’s ActiveX Data Objects (ADO.NET) </a:t>
            </a:r>
          </a:p>
          <a:p>
            <a:pPr marL="342900" indent="-342900" algn="l">
              <a:buFont typeface="Wingdings" pitchFamily="2" charset="2"/>
              <a:buChar char="§"/>
            </a:pPr>
            <a:r>
              <a:rPr lang="en-PH" dirty="0"/>
              <a:t>Oracle’s Java Database Connectivity (JDBC) </a:t>
            </a:r>
          </a:p>
        </p:txBody>
      </p:sp>
    </p:spTree>
    <p:extLst>
      <p:ext uri="{BB962C8B-B14F-4D97-AF65-F5344CB8AC3E}">
        <p14:creationId xmlns:p14="http://schemas.microsoft.com/office/powerpoint/2010/main" val="73627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Autofit/>
          </a:bodyPr>
          <a:lstStyle/>
          <a:p>
            <a:r>
              <a:rPr lang="en-US" sz="4000" b="1" dirty="0">
                <a:latin typeface="Calibri Light (Headings)"/>
              </a:rPr>
              <a:t>Java Database Connectivity (JDBC)</a:t>
            </a:r>
            <a:endParaRPr lang="en-PH" sz="4000" b="1" dirty="0">
              <a:latin typeface="Calibri Light (Headings)"/>
            </a:endParaRP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latin typeface="Calibri (Body)"/>
              </a:rPr>
              <a:t>CTADVDBL</a:t>
            </a:r>
            <a:r>
              <a:rPr lang="en-PH" dirty="0">
                <a:latin typeface="Calibri (Body)"/>
              </a:rPr>
              <a:t>	</a:t>
            </a:r>
          </a:p>
        </p:txBody>
      </p:sp>
      <p:sp>
        <p:nvSpPr>
          <p:cNvPr id="10" name="Subtitle 5">
            <a:extLst>
              <a:ext uri="{FF2B5EF4-FFF2-40B4-BE49-F238E27FC236}">
                <a16:creationId xmlns:a16="http://schemas.microsoft.com/office/drawing/2014/main" id="{1393928C-04CA-D15A-DA77-BC6B3DCD04CE}"/>
              </a:ext>
            </a:extLst>
          </p:cNvPr>
          <p:cNvSpPr>
            <a:spLocks noGrp="1"/>
          </p:cNvSpPr>
          <p:nvPr>
            <p:ph type="subTitle" idx="1"/>
          </p:nvPr>
        </p:nvSpPr>
        <p:spPr>
          <a:xfrm>
            <a:off x="494901" y="1182206"/>
            <a:ext cx="11121365" cy="4861978"/>
          </a:xfrm>
        </p:spPr>
        <p:txBody>
          <a:bodyPr>
            <a:noAutofit/>
          </a:bodyPr>
          <a:lstStyle/>
          <a:p>
            <a:pPr algn="l"/>
            <a:r>
              <a:rPr lang="en-PH" b="1" dirty="0">
                <a:solidFill>
                  <a:srgbClr val="00B050"/>
                </a:solidFill>
              </a:rPr>
              <a:t>JDBC </a:t>
            </a:r>
            <a:r>
              <a:rPr lang="en-PH" dirty="0"/>
              <a:t>is an application programming interface (API) that allows a Java program to interact with a wide range of data sources, including relational databases, tabular data sources, spreadsheets, and text files. </a:t>
            </a:r>
          </a:p>
          <a:p>
            <a:pPr algn="l"/>
            <a:endParaRPr lang="en-PH" dirty="0"/>
          </a:p>
          <a:p>
            <a:pPr algn="l"/>
            <a:r>
              <a:rPr lang="en-PH" dirty="0"/>
              <a:t>JDBC allows a Java program to establish a connection with a data source, prepare and send the SQL code to the database server, and process the result set. </a:t>
            </a:r>
          </a:p>
          <a:p>
            <a:pPr algn="l"/>
            <a:endParaRPr lang="en-PH" dirty="0"/>
          </a:p>
          <a:p>
            <a:pPr algn="l"/>
            <a:r>
              <a:rPr lang="en-PH" dirty="0"/>
              <a:t>A JDBC API accesses data from the relational database tables. </a:t>
            </a:r>
            <a:r>
              <a:rPr lang="en-PH" b="1" dirty="0">
                <a:solidFill>
                  <a:srgbClr val="0070C0"/>
                </a:solidFill>
              </a:rPr>
              <a:t>The data in these databases can be saved, updated, deleted and retrieved</a:t>
            </a:r>
            <a:r>
              <a:rPr lang="en-PH" dirty="0"/>
              <a:t>. JDBC uses drivers to connect with the database.</a:t>
            </a:r>
          </a:p>
        </p:txBody>
      </p:sp>
    </p:spTree>
    <p:extLst>
      <p:ext uri="{BB962C8B-B14F-4D97-AF65-F5344CB8AC3E}">
        <p14:creationId xmlns:p14="http://schemas.microsoft.com/office/powerpoint/2010/main" val="11156867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2078</TotalTime>
  <Words>2759</Words>
  <Application>Microsoft Macintosh PowerPoint</Application>
  <PresentationFormat>Widescreen</PresentationFormat>
  <Paragraphs>273</Paragraphs>
  <Slides>38</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Calibri (Body)</vt:lpstr>
      <vt:lpstr>Calibri Light</vt:lpstr>
      <vt:lpstr>Calibri Light (Headings)</vt:lpstr>
      <vt:lpstr>Wingdings</vt:lpstr>
      <vt:lpstr>Office Theme</vt:lpstr>
      <vt:lpstr>Database Connectivity</vt:lpstr>
      <vt:lpstr>Outline</vt:lpstr>
      <vt:lpstr>Database Connectivity</vt:lpstr>
      <vt:lpstr>Three-tier Architecture</vt:lpstr>
      <vt:lpstr>Presentation Tier</vt:lpstr>
      <vt:lpstr>Application Tier</vt:lpstr>
      <vt:lpstr>Data Tier</vt:lpstr>
      <vt:lpstr>Database Connectivity Interfaces</vt:lpstr>
      <vt:lpstr>Java Database Connectivity (JDBC)</vt:lpstr>
      <vt:lpstr>What is API?</vt:lpstr>
      <vt:lpstr>JDBC Architecture</vt:lpstr>
      <vt:lpstr>JDBC Architecture</vt:lpstr>
      <vt:lpstr>Database Internet Connectivity</vt:lpstr>
      <vt:lpstr>Database Internet Connectivity</vt:lpstr>
      <vt:lpstr>Web Server</vt:lpstr>
      <vt:lpstr>Web-to-Database Middleware</vt:lpstr>
      <vt:lpstr>PowerPoint Presentation</vt:lpstr>
      <vt:lpstr>Web Server Interfaces</vt:lpstr>
      <vt:lpstr>PowerPoint Presentation</vt:lpstr>
      <vt:lpstr>Web Browsers</vt:lpstr>
      <vt:lpstr>Web Application Servers</vt:lpstr>
      <vt:lpstr>Extensible Markup Language (XML)</vt:lpstr>
      <vt:lpstr>Extensible Markup Language (XML)</vt:lpstr>
      <vt:lpstr>Extensible Markup Language (XML)</vt:lpstr>
      <vt:lpstr>Extensible Markup Language (XML)</vt:lpstr>
      <vt:lpstr>Extensible Markup Language (XML)</vt:lpstr>
      <vt:lpstr>Extensible Markup Language (XML)</vt:lpstr>
      <vt:lpstr>DTD and XML Schemas</vt:lpstr>
      <vt:lpstr>DTD and XML Schemas</vt:lpstr>
      <vt:lpstr>Cloud Computing Services</vt:lpstr>
      <vt:lpstr>Cloud Computing Services</vt:lpstr>
      <vt:lpstr>PowerPoint Presentation</vt:lpstr>
      <vt:lpstr>Cloud Computing Implementation Types</vt:lpstr>
      <vt:lpstr>Cloud Computing Implementation Types</vt:lpstr>
      <vt:lpstr>Characteristics of Cloud Services</vt:lpstr>
      <vt:lpstr>Characteristics of Cloud Services</vt:lpstr>
      <vt:lpstr>Characteristics of Cloud Services</vt:lpstr>
      <vt:lpstr>Types of Cloud Services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SLY Ponio</dc:creator>
  <cp:lastModifiedBy>Elizer Jr. D. Ponio</cp:lastModifiedBy>
  <cp:revision>615</cp:revision>
  <dcterms:created xsi:type="dcterms:W3CDTF">2022-05-11T03:47:05Z</dcterms:created>
  <dcterms:modified xsi:type="dcterms:W3CDTF">2024-02-22T05:22:53Z</dcterms:modified>
</cp:coreProperties>
</file>

<file path=docProps/thumbnail.jpeg>
</file>